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ileron Heavy" panose="020B0604020202020204" charset="0"/>
      <p:regular r:id="rId20"/>
    </p:embeddedFont>
    <p:embeddedFont>
      <p:font typeface="Aileron Heavy Bold" panose="020B0604020202020204" charset="0"/>
      <p:regular r:id="rId21"/>
    </p:embeddedFont>
    <p:embeddedFont>
      <p:font typeface="Aileron Regular" panose="020B0604020202020204" charset="0"/>
      <p:regular r:id="rId22"/>
    </p:embeddedFont>
    <p:embeddedFont>
      <p:font typeface="Aileron Regular Bold" panose="020B0604020202020204" charset="0"/>
      <p:regular r:id="rId23"/>
    </p:embeddedFont>
    <p:embeddedFont>
      <p:font typeface="Aileron Regular Italics" panose="020B0604020202020204" charset="0"/>
      <p:regular r:id="rId24"/>
    </p:embeddedFont>
    <p:embeddedFont>
      <p:font typeface="Calibri" panose="020F0502020204030204" pitchFamily="34" charset="0"/>
      <p:regular r:id="rId25"/>
      <p:bold r:id="rId26"/>
      <p:italic r:id="rId27"/>
      <p:boldItalic r:id="rId28"/>
    </p:embeddedFont>
    <p:embeddedFont>
      <p:font typeface="Halant Medium" panose="020B0604020202020204" charset="0"/>
      <p:regular r:id="rId29"/>
    </p:embeddedFont>
    <p:embeddedFont>
      <p:font typeface="Halant Medium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hyperlink" Target="https://www.geeksforgeeks.org/introduction-to-hibernate-framework/" TargetMode="External"/><Relationship Id="rId4" Type="http://schemas.openxmlformats.org/officeDocument/2006/relationships/hyperlink" Target="https://www.geeksforgeeks.org/data-access-object-patter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5.svg"/><Relationship Id="rId7"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15.svg"/><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image" Target="../media/image14.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7.sv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6.png"/><Relationship Id="rId9" Type="http://schemas.openxmlformats.org/officeDocument/2006/relationships/image" Target="../media/image23.svg"/><Relationship Id="rId1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4.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hyperlink" Target="https://www.peerbits.com/hire-vuejs-developers.html" TargetMode="External"/><Relationship Id="rId4" Type="http://schemas.openxmlformats.org/officeDocument/2006/relationships/hyperlink" Target="https://www.peerbits.com/hire-angularjs-developers.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2728019" y="793091"/>
            <a:ext cx="6040654" cy="348161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231007" y="2533898"/>
            <a:ext cx="3743074" cy="9530974"/>
          </a:xfrm>
          <a:prstGeom prst="rect">
            <a:avLst/>
          </a:prstGeom>
        </p:spPr>
      </p:pic>
      <p:sp>
        <p:nvSpPr>
          <p:cNvPr id="4" name="TextBox 4"/>
          <p:cNvSpPr txBox="1"/>
          <p:nvPr/>
        </p:nvSpPr>
        <p:spPr>
          <a:xfrm>
            <a:off x="2640793" y="910635"/>
            <a:ext cx="6215106" cy="2543178"/>
          </a:xfrm>
          <a:prstGeom prst="rect">
            <a:avLst/>
          </a:prstGeom>
        </p:spPr>
        <p:txBody>
          <a:bodyPr lIns="0" tIns="0" rIns="0" bIns="0" rtlCol="0" anchor="t">
            <a:spAutoFit/>
          </a:bodyPr>
          <a:lstStyle/>
          <a:p>
            <a:pPr algn="ctr">
              <a:lnSpc>
                <a:spcPts val="8800"/>
              </a:lnSpc>
            </a:pPr>
            <a:r>
              <a:rPr lang="en-US" sz="8000">
                <a:solidFill>
                  <a:srgbClr val="191919"/>
                </a:solidFill>
                <a:latin typeface="Halant Medium Bold"/>
              </a:rPr>
              <a:t>Welcome to </a:t>
            </a:r>
          </a:p>
          <a:p>
            <a:pPr algn="ctr">
              <a:lnSpc>
                <a:spcPts val="10999"/>
              </a:lnSpc>
            </a:pPr>
            <a:r>
              <a:rPr lang="en-US" sz="9999">
                <a:solidFill>
                  <a:srgbClr val="191919"/>
                </a:solidFill>
                <a:latin typeface="Halant Medium Bold"/>
              </a:rPr>
              <a:t>Scrapवाला</a:t>
            </a:r>
          </a:p>
        </p:txBody>
      </p:sp>
      <p:sp>
        <p:nvSpPr>
          <p:cNvPr id="5" name="AutoShape 5"/>
          <p:cNvSpPr/>
          <p:nvPr/>
        </p:nvSpPr>
        <p:spPr>
          <a:xfrm>
            <a:off x="1028700" y="6476934"/>
            <a:ext cx="10560314" cy="2891368"/>
          </a:xfrm>
          <a:prstGeom prst="rect">
            <a:avLst/>
          </a:prstGeom>
          <a:solidFill>
            <a:srgbClr val="43C466">
              <a:alpha val="29804"/>
            </a:srgbClr>
          </a:solidFill>
        </p:spPr>
      </p:sp>
      <p:sp>
        <p:nvSpPr>
          <p:cNvPr id="6" name="TextBox 6"/>
          <p:cNvSpPr txBox="1"/>
          <p:nvPr/>
        </p:nvSpPr>
        <p:spPr>
          <a:xfrm>
            <a:off x="5748346" y="6723949"/>
            <a:ext cx="5577391" cy="2302088"/>
          </a:xfrm>
          <a:prstGeom prst="rect">
            <a:avLst/>
          </a:prstGeom>
        </p:spPr>
        <p:txBody>
          <a:bodyPr lIns="0" tIns="0" rIns="0" bIns="0" rtlCol="0" anchor="t">
            <a:spAutoFit/>
          </a:bodyPr>
          <a:lstStyle/>
          <a:p>
            <a:pPr>
              <a:lnSpc>
                <a:spcPts val="4616"/>
              </a:lnSpc>
            </a:pPr>
            <a:r>
              <a:rPr lang="en-US" sz="3077" spc="153">
                <a:solidFill>
                  <a:srgbClr val="191919"/>
                </a:solidFill>
                <a:latin typeface="Aileron Regular"/>
              </a:rPr>
              <a:t>1- Aviral Kumar Singhal</a:t>
            </a:r>
          </a:p>
          <a:p>
            <a:pPr>
              <a:lnSpc>
                <a:spcPts val="4616"/>
              </a:lnSpc>
            </a:pPr>
            <a:r>
              <a:rPr lang="en-US" sz="3077" spc="153">
                <a:solidFill>
                  <a:srgbClr val="191919"/>
                </a:solidFill>
                <a:latin typeface="Aileron Regular"/>
              </a:rPr>
              <a:t>2- Dipali Sham Patil</a:t>
            </a:r>
          </a:p>
          <a:p>
            <a:pPr>
              <a:lnSpc>
                <a:spcPts val="4616"/>
              </a:lnSpc>
            </a:pPr>
            <a:r>
              <a:rPr lang="en-US" sz="3077" spc="153">
                <a:solidFill>
                  <a:srgbClr val="191919"/>
                </a:solidFill>
                <a:latin typeface="Aileron Regular"/>
              </a:rPr>
              <a:t>3- Pranali Gaware</a:t>
            </a:r>
          </a:p>
          <a:p>
            <a:pPr>
              <a:lnSpc>
                <a:spcPts val="4616"/>
              </a:lnSpc>
            </a:pPr>
            <a:r>
              <a:rPr lang="en-US" sz="3077" spc="153">
                <a:solidFill>
                  <a:srgbClr val="191919"/>
                </a:solidFill>
                <a:latin typeface="Aileron Regular"/>
              </a:rPr>
              <a:t>4- Rohini Amale</a:t>
            </a:r>
          </a:p>
        </p:txBody>
      </p:sp>
      <p:sp>
        <p:nvSpPr>
          <p:cNvPr id="7" name="AutoShape 7"/>
          <p:cNvSpPr/>
          <p:nvPr/>
        </p:nvSpPr>
        <p:spPr>
          <a:xfrm>
            <a:off x="1028700" y="7100167"/>
            <a:ext cx="3583595" cy="1644902"/>
          </a:xfrm>
          <a:prstGeom prst="rect">
            <a:avLst/>
          </a:prstGeom>
          <a:solidFill>
            <a:srgbClr val="43C466"/>
          </a:solidFill>
        </p:spPr>
      </p:sp>
      <p:sp>
        <p:nvSpPr>
          <p:cNvPr id="8" name="TextBox 8"/>
          <p:cNvSpPr txBox="1"/>
          <p:nvPr/>
        </p:nvSpPr>
        <p:spPr>
          <a:xfrm>
            <a:off x="1389442" y="7489802"/>
            <a:ext cx="2400401" cy="837057"/>
          </a:xfrm>
          <a:prstGeom prst="rect">
            <a:avLst/>
          </a:prstGeom>
        </p:spPr>
        <p:txBody>
          <a:bodyPr lIns="0" tIns="0" rIns="0" bIns="0" rtlCol="0" anchor="t">
            <a:spAutoFit/>
          </a:bodyPr>
          <a:lstStyle/>
          <a:p>
            <a:pPr>
              <a:lnSpc>
                <a:spcPts val="3354"/>
              </a:lnSpc>
            </a:pPr>
            <a:r>
              <a:rPr lang="en-US" sz="2600" spc="101">
                <a:solidFill>
                  <a:srgbClr val="FFFFFF"/>
                </a:solidFill>
                <a:latin typeface="Aileron Regular"/>
              </a:rPr>
              <a:t>SUBMITTED</a:t>
            </a:r>
          </a:p>
          <a:p>
            <a:pPr marL="0" lvl="0" indent="0" algn="l">
              <a:lnSpc>
                <a:spcPts val="3354"/>
              </a:lnSpc>
              <a:spcBef>
                <a:spcPct val="0"/>
              </a:spcBef>
            </a:pPr>
            <a:r>
              <a:rPr lang="en-US" sz="2600" spc="101">
                <a:solidFill>
                  <a:srgbClr val="FFFFFF"/>
                </a:solidFill>
                <a:latin typeface="Aileron Regular"/>
              </a:rPr>
              <a:t>BY:</a:t>
            </a:r>
          </a:p>
        </p:txBody>
      </p:sp>
      <p:grpSp>
        <p:nvGrpSpPr>
          <p:cNvPr id="9" name="Group 9"/>
          <p:cNvGrpSpPr/>
          <p:nvPr/>
        </p:nvGrpSpPr>
        <p:grpSpPr>
          <a:xfrm rot="-8100000">
            <a:off x="4030268" y="7341523"/>
            <a:ext cx="1164053" cy="1162190"/>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43C466"/>
            </a:solidFill>
          </p:spPr>
        </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29517" y="953989"/>
            <a:ext cx="8428965" cy="587883"/>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191919"/>
                </a:solidFill>
                <a:latin typeface="Aileron Heavy"/>
              </a:rPr>
              <a:t>Why Spring Framework?</a:t>
            </a:r>
          </a:p>
        </p:txBody>
      </p:sp>
      <p:sp>
        <p:nvSpPr>
          <p:cNvPr id="3" name="AutoShape 3"/>
          <p:cNvSpPr/>
          <p:nvPr/>
        </p:nvSpPr>
        <p:spPr>
          <a:xfrm>
            <a:off x="7584905" y="3080548"/>
            <a:ext cx="10703095" cy="3287249"/>
          </a:xfrm>
          <a:prstGeom prst="rect">
            <a:avLst/>
          </a:prstGeom>
          <a:solidFill>
            <a:srgbClr val="3EDAD8"/>
          </a:solidFill>
        </p:spPr>
      </p:sp>
      <p:grpSp>
        <p:nvGrpSpPr>
          <p:cNvPr id="4" name="Group 4"/>
          <p:cNvGrpSpPr/>
          <p:nvPr/>
        </p:nvGrpSpPr>
        <p:grpSpPr>
          <a:xfrm>
            <a:off x="8360908" y="4316778"/>
            <a:ext cx="783092" cy="948700"/>
            <a:chOff x="0" y="0"/>
            <a:chExt cx="1044123" cy="1264934"/>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6" name="TextBox 6"/>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Aileron Heavy"/>
                </a:rPr>
                <a:t>2</a:t>
              </a:r>
            </a:p>
          </p:txBody>
        </p:sp>
      </p:grpSp>
      <p:sp>
        <p:nvSpPr>
          <p:cNvPr id="7" name="AutoShape 7"/>
          <p:cNvSpPr/>
          <p:nvPr/>
        </p:nvSpPr>
        <p:spPr>
          <a:xfrm>
            <a:off x="12189380" y="6367798"/>
            <a:ext cx="6098620" cy="3287249"/>
          </a:xfrm>
          <a:prstGeom prst="rect">
            <a:avLst/>
          </a:prstGeom>
          <a:solidFill>
            <a:srgbClr val="13538A"/>
          </a:solidFill>
        </p:spPr>
      </p:sp>
      <p:sp>
        <p:nvSpPr>
          <p:cNvPr id="8" name="AutoShape 8"/>
          <p:cNvSpPr/>
          <p:nvPr/>
        </p:nvSpPr>
        <p:spPr>
          <a:xfrm>
            <a:off x="0" y="3080548"/>
            <a:ext cx="7584905" cy="3287249"/>
          </a:xfrm>
          <a:prstGeom prst="rect">
            <a:avLst/>
          </a:prstGeom>
          <a:solidFill>
            <a:srgbClr val="86EAE9"/>
          </a:solidFill>
        </p:spPr>
      </p:sp>
      <p:grpSp>
        <p:nvGrpSpPr>
          <p:cNvPr id="9" name="Group 9"/>
          <p:cNvGrpSpPr/>
          <p:nvPr/>
        </p:nvGrpSpPr>
        <p:grpSpPr>
          <a:xfrm>
            <a:off x="1309198" y="4249823"/>
            <a:ext cx="783092" cy="948700"/>
            <a:chOff x="0" y="0"/>
            <a:chExt cx="1044123" cy="1264934"/>
          </a:xfrm>
        </p:grpSpPr>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11" name="TextBox 11"/>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Aileron Heavy"/>
                </a:rPr>
                <a:t>1</a:t>
              </a:r>
            </a:p>
          </p:txBody>
        </p:sp>
      </p:grpSp>
      <p:sp>
        <p:nvSpPr>
          <p:cNvPr id="12" name="AutoShape 12"/>
          <p:cNvSpPr/>
          <p:nvPr/>
        </p:nvSpPr>
        <p:spPr>
          <a:xfrm>
            <a:off x="0" y="6367798"/>
            <a:ext cx="6098620" cy="3287249"/>
          </a:xfrm>
          <a:prstGeom prst="rect">
            <a:avLst/>
          </a:prstGeom>
          <a:solidFill>
            <a:srgbClr val="37C9EF"/>
          </a:solidFill>
        </p:spPr>
      </p:sp>
      <p:grpSp>
        <p:nvGrpSpPr>
          <p:cNvPr id="13" name="Group 13"/>
          <p:cNvGrpSpPr/>
          <p:nvPr/>
        </p:nvGrpSpPr>
        <p:grpSpPr>
          <a:xfrm>
            <a:off x="814884" y="7537072"/>
            <a:ext cx="783092" cy="948700"/>
            <a:chOff x="0" y="0"/>
            <a:chExt cx="1044123" cy="1264934"/>
          </a:xfrm>
        </p:grpSpPr>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15" name="TextBox 15"/>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Aileron Heavy"/>
                </a:rPr>
                <a:t>3</a:t>
              </a:r>
            </a:p>
          </p:txBody>
        </p:sp>
      </p:grpSp>
      <p:sp>
        <p:nvSpPr>
          <p:cNvPr id="16" name="AutoShape 16"/>
          <p:cNvSpPr/>
          <p:nvPr/>
        </p:nvSpPr>
        <p:spPr>
          <a:xfrm>
            <a:off x="6094690" y="6367798"/>
            <a:ext cx="6098620" cy="3287249"/>
          </a:xfrm>
          <a:prstGeom prst="rect">
            <a:avLst/>
          </a:prstGeom>
          <a:solidFill>
            <a:srgbClr val="2C92D5"/>
          </a:solidFill>
        </p:spPr>
      </p:sp>
      <p:sp>
        <p:nvSpPr>
          <p:cNvPr id="17" name="TextBox 17"/>
          <p:cNvSpPr txBox="1"/>
          <p:nvPr/>
        </p:nvSpPr>
        <p:spPr>
          <a:xfrm>
            <a:off x="2489748" y="4162198"/>
            <a:ext cx="4879540" cy="752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Spring Boot uses Boot Initializer to compile the source language.</a:t>
            </a:r>
          </a:p>
        </p:txBody>
      </p:sp>
      <p:sp>
        <p:nvSpPr>
          <p:cNvPr id="18" name="TextBox 18"/>
          <p:cNvSpPr txBox="1"/>
          <p:nvPr/>
        </p:nvSpPr>
        <p:spPr>
          <a:xfrm>
            <a:off x="9563100" y="3761105"/>
            <a:ext cx="8354122" cy="1926416"/>
          </a:xfrm>
          <a:prstGeom prst="rect">
            <a:avLst/>
          </a:prstGeom>
        </p:spPr>
        <p:txBody>
          <a:bodyPr lIns="0" tIns="0" rIns="0" bIns="0" rtlCol="0" anchor="t">
            <a:spAutoFit/>
          </a:bodyPr>
          <a:lstStyle/>
          <a:p>
            <a:pPr>
              <a:lnSpc>
                <a:spcPts val="3050"/>
              </a:lnSpc>
            </a:pPr>
            <a:r>
              <a:rPr lang="en-US" sz="2033" spc="101">
                <a:solidFill>
                  <a:srgbClr val="FFFFFF"/>
                </a:solidFill>
                <a:latin typeface="Aileron Regular"/>
              </a:rPr>
              <a:t>Spring ensures easy and effective communication with databases as it has </a:t>
            </a:r>
            <a:r>
              <a:rPr lang="en-US" sz="2033" spc="101">
                <a:solidFill>
                  <a:srgbClr val="FFFFFF"/>
                </a:solidFill>
                <a:latin typeface="Aileron Regular"/>
                <a:hlinkClick r:id="rId4" tooltip="https://www.geeksforgeeks.org/data-access-object-pattern/"/>
              </a:rPr>
              <a:t>DAO </a:t>
            </a:r>
            <a:r>
              <a:rPr lang="en-US" sz="2033" spc="101">
                <a:solidFill>
                  <a:srgbClr val="FFFFFF"/>
                </a:solidFill>
                <a:latin typeface="Aileron Regular"/>
              </a:rPr>
              <a:t>(Data Access Object) functionality which is meant to read and write data to a database. With the support of DAO in Spring, data access related technologies such as </a:t>
            </a:r>
            <a:r>
              <a:rPr lang="en-US" sz="2033" spc="101">
                <a:solidFill>
                  <a:srgbClr val="FFFFFF"/>
                </a:solidFill>
                <a:latin typeface="Aileron Regular"/>
                <a:hlinkClick r:id="rId5" tooltip="https://www.geeksforgeeks.org/introduction-to-hibernate-framework/"/>
              </a:rPr>
              <a:t>Hibernate</a:t>
            </a:r>
            <a:r>
              <a:rPr lang="en-US" sz="2033" spc="101">
                <a:solidFill>
                  <a:srgbClr val="FFFFFF"/>
                </a:solidFill>
                <a:latin typeface="Aileron Regular"/>
              </a:rPr>
              <a:t>, JDBC, and JPA make it easier to communicate with databases.</a:t>
            </a:r>
          </a:p>
        </p:txBody>
      </p:sp>
      <p:sp>
        <p:nvSpPr>
          <p:cNvPr id="19" name="TextBox 19"/>
          <p:cNvSpPr txBox="1"/>
          <p:nvPr/>
        </p:nvSpPr>
        <p:spPr>
          <a:xfrm>
            <a:off x="2027107" y="6603622"/>
            <a:ext cx="3100253" cy="2657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While Spring Boot can use WAR (web application resource) files, they are not necessary. Instead, Spring Boot can rely on JAR (Java resource).</a:t>
            </a:r>
          </a:p>
        </p:txBody>
      </p:sp>
      <p:sp>
        <p:nvSpPr>
          <p:cNvPr id="20" name="TextBox 20"/>
          <p:cNvSpPr txBox="1"/>
          <p:nvPr/>
        </p:nvSpPr>
        <p:spPr>
          <a:xfrm>
            <a:off x="8168208" y="7175122"/>
            <a:ext cx="3847623" cy="1514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Spring improves coding efficiency and reduces overall application development time because it is lightweight</a:t>
            </a:r>
          </a:p>
        </p:txBody>
      </p:sp>
      <p:grpSp>
        <p:nvGrpSpPr>
          <p:cNvPr id="21" name="Group 21"/>
          <p:cNvGrpSpPr/>
          <p:nvPr/>
        </p:nvGrpSpPr>
        <p:grpSpPr>
          <a:xfrm>
            <a:off x="6994590" y="7537072"/>
            <a:ext cx="783092" cy="948700"/>
            <a:chOff x="0" y="0"/>
            <a:chExt cx="1044123" cy="1264934"/>
          </a:xfrm>
        </p:grpSpPr>
        <p:pic>
          <p:nvPicPr>
            <p:cNvPr id="22" name="Picture 2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23" name="TextBox 23"/>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Aileron Heavy"/>
                </a:rPr>
                <a:t>4</a:t>
              </a:r>
            </a:p>
          </p:txBody>
        </p:sp>
      </p:grpSp>
      <p:sp>
        <p:nvSpPr>
          <p:cNvPr id="24" name="TextBox 24"/>
          <p:cNvSpPr txBox="1"/>
          <p:nvPr/>
        </p:nvSpPr>
        <p:spPr>
          <a:xfrm>
            <a:off x="14065937" y="6794122"/>
            <a:ext cx="4222063" cy="2276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Dependency Injection helps in decreasing coupling and dependency between classes in Spring projects so that the program becomes maintainable and reusable.</a:t>
            </a:r>
          </a:p>
        </p:txBody>
      </p:sp>
      <p:grpSp>
        <p:nvGrpSpPr>
          <p:cNvPr id="25" name="Group 25"/>
          <p:cNvGrpSpPr/>
          <p:nvPr/>
        </p:nvGrpSpPr>
        <p:grpSpPr>
          <a:xfrm>
            <a:off x="13112319" y="7537072"/>
            <a:ext cx="783092" cy="948700"/>
            <a:chOff x="0" y="0"/>
            <a:chExt cx="1044123" cy="1264934"/>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27" name="TextBox 27"/>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Aileron Heavy"/>
                </a:rPr>
                <a:t>5</a:t>
              </a:r>
            </a:p>
          </p:txBody>
        </p:sp>
      </p:grpSp>
      <p:grpSp>
        <p:nvGrpSpPr>
          <p:cNvPr id="28" name="Group 28"/>
          <p:cNvGrpSpPr/>
          <p:nvPr/>
        </p:nvGrpSpPr>
        <p:grpSpPr>
          <a:xfrm rot="-8100000">
            <a:off x="7335541" y="4542163"/>
            <a:ext cx="498728" cy="497930"/>
            <a:chOff x="0" y="0"/>
            <a:chExt cx="6350000" cy="6339840"/>
          </a:xfrm>
        </p:grpSpPr>
        <p:sp>
          <p:nvSpPr>
            <p:cNvPr id="29" name="Freeform 2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30" name="Group 30"/>
          <p:cNvGrpSpPr/>
          <p:nvPr/>
        </p:nvGrpSpPr>
        <p:grpSpPr>
          <a:xfrm rot="-8100000">
            <a:off x="5820918" y="7762457"/>
            <a:ext cx="498728" cy="497930"/>
            <a:chOff x="0" y="0"/>
            <a:chExt cx="6350000" cy="6339840"/>
          </a:xfrm>
        </p:grpSpPr>
        <p:sp>
          <p:nvSpPr>
            <p:cNvPr id="31" name="Freeform 3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32" name="Group 32"/>
          <p:cNvGrpSpPr/>
          <p:nvPr/>
        </p:nvGrpSpPr>
        <p:grpSpPr>
          <a:xfrm rot="-8100000">
            <a:off x="11915607" y="7762457"/>
            <a:ext cx="498728" cy="497930"/>
            <a:chOff x="0" y="0"/>
            <a:chExt cx="6350000" cy="6339840"/>
          </a:xfrm>
        </p:grpSpPr>
        <p:sp>
          <p:nvSpPr>
            <p:cNvPr id="33" name="Freeform 3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2160" y="1110292"/>
            <a:ext cx="1966665" cy="1966665"/>
          </a:xfrm>
          <a:prstGeom prst="rect">
            <a:avLst/>
          </a:prstGeom>
        </p:spPr>
      </p:pic>
      <p:sp>
        <p:nvSpPr>
          <p:cNvPr id="3" name="TextBox 3"/>
          <p:cNvSpPr txBox="1"/>
          <p:nvPr/>
        </p:nvSpPr>
        <p:spPr>
          <a:xfrm>
            <a:off x="2352101" y="1656427"/>
            <a:ext cx="10642612" cy="855345"/>
          </a:xfrm>
          <a:prstGeom prst="rect">
            <a:avLst/>
          </a:prstGeom>
        </p:spPr>
        <p:txBody>
          <a:bodyPr lIns="0" tIns="0" rIns="0" bIns="0" rtlCol="0" anchor="t">
            <a:spAutoFit/>
          </a:bodyPr>
          <a:lstStyle/>
          <a:p>
            <a:pPr>
              <a:lnSpc>
                <a:spcPts val="6765"/>
              </a:lnSpc>
            </a:pPr>
            <a:r>
              <a:rPr lang="en-US" sz="5500" spc="330">
                <a:solidFill>
                  <a:srgbClr val="FFFFFF"/>
                </a:solidFill>
                <a:latin typeface="Aileron Heavy"/>
              </a:rPr>
              <a:t>Dat</a:t>
            </a:r>
            <a:r>
              <a:rPr lang="en-US" sz="5500" spc="330">
                <a:solidFill>
                  <a:srgbClr val="191919"/>
                </a:solidFill>
                <a:latin typeface="Aileron Heavy"/>
              </a:rPr>
              <a:t>abase Used</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5570" b="5570"/>
          <a:stretch>
            <a:fillRect/>
          </a:stretch>
        </p:blipFill>
        <p:spPr>
          <a:xfrm>
            <a:off x="2155595" y="5448636"/>
            <a:ext cx="1463230" cy="1300219"/>
          </a:xfrm>
          <a:prstGeom prst="rect">
            <a:avLst/>
          </a:prstGeom>
        </p:spPr>
      </p:pic>
      <p:grpSp>
        <p:nvGrpSpPr>
          <p:cNvPr id="5" name="Group 5"/>
          <p:cNvGrpSpPr/>
          <p:nvPr/>
        </p:nvGrpSpPr>
        <p:grpSpPr>
          <a:xfrm>
            <a:off x="5238075" y="4042984"/>
            <a:ext cx="12918779" cy="3923938"/>
            <a:chOff x="0" y="0"/>
            <a:chExt cx="17225038" cy="5231918"/>
          </a:xfrm>
        </p:grpSpPr>
        <p:sp>
          <p:nvSpPr>
            <p:cNvPr id="6" name="TextBox 6"/>
            <p:cNvSpPr txBox="1"/>
            <p:nvPr/>
          </p:nvSpPr>
          <p:spPr>
            <a:xfrm>
              <a:off x="0" y="-47625"/>
              <a:ext cx="17225038" cy="1041503"/>
            </a:xfrm>
            <a:prstGeom prst="rect">
              <a:avLst/>
            </a:prstGeom>
          </p:spPr>
          <p:txBody>
            <a:bodyPr lIns="0" tIns="0" rIns="0" bIns="0" rtlCol="0" anchor="t">
              <a:spAutoFit/>
            </a:bodyPr>
            <a:lstStyle/>
            <a:p>
              <a:pPr marL="0" lvl="0" indent="0" algn="ctr">
                <a:lnSpc>
                  <a:spcPts val="6420"/>
                </a:lnSpc>
                <a:spcBef>
                  <a:spcPct val="0"/>
                </a:spcBef>
              </a:pPr>
              <a:r>
                <a:rPr lang="en-US" sz="4977" spc="194">
                  <a:solidFill>
                    <a:srgbClr val="191919"/>
                  </a:solidFill>
                  <a:latin typeface="Aileron Regular Bold"/>
                </a:rPr>
                <a:t>MYSQL</a:t>
              </a:r>
            </a:p>
          </p:txBody>
        </p:sp>
        <p:sp>
          <p:nvSpPr>
            <p:cNvPr id="7" name="TextBox 7"/>
            <p:cNvSpPr txBox="1"/>
            <p:nvPr/>
          </p:nvSpPr>
          <p:spPr>
            <a:xfrm>
              <a:off x="0" y="1691345"/>
              <a:ext cx="17225038" cy="3540573"/>
            </a:xfrm>
            <a:prstGeom prst="rect">
              <a:avLst/>
            </a:prstGeom>
          </p:spPr>
          <p:txBody>
            <a:bodyPr lIns="0" tIns="0" rIns="0" bIns="0" rtlCol="0" anchor="t">
              <a:spAutoFit/>
            </a:bodyPr>
            <a:lstStyle/>
            <a:p>
              <a:pPr algn="ctr">
                <a:lnSpc>
                  <a:spcPts val="5293"/>
                </a:lnSpc>
              </a:pPr>
              <a:r>
                <a:rPr lang="en-US" sz="3528" spc="176">
                  <a:solidFill>
                    <a:srgbClr val="191919"/>
                  </a:solidFill>
                  <a:latin typeface="Aileron Regular"/>
                </a:rPr>
                <a:t>MySQL, the most popular Open-Source SQL database management system, is developed, distributed, and supported by Oracle Corporation.</a:t>
              </a:r>
            </a:p>
            <a:p>
              <a:pPr algn="ctr">
                <a:lnSpc>
                  <a:spcPts val="5743"/>
                </a:lnSpc>
              </a:pPr>
              <a:endParaRPr lang="en-US" sz="3528" spc="176">
                <a:solidFill>
                  <a:srgbClr val="191919"/>
                </a:solidFill>
                <a:latin typeface="Aileron Regular"/>
              </a:endParaRPr>
            </a:p>
          </p:txBody>
        </p:sp>
      </p:grpSp>
      <p:grpSp>
        <p:nvGrpSpPr>
          <p:cNvPr id="8" name="Group 8"/>
          <p:cNvGrpSpPr/>
          <p:nvPr/>
        </p:nvGrpSpPr>
        <p:grpSpPr>
          <a:xfrm>
            <a:off x="2635492" y="5987928"/>
            <a:ext cx="2733729" cy="221635"/>
            <a:chOff x="0" y="0"/>
            <a:chExt cx="6265849" cy="508000"/>
          </a:xfrm>
        </p:grpSpPr>
        <p:sp>
          <p:nvSpPr>
            <p:cNvPr id="9" name="Freeform 9"/>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86EAE9"/>
            </a:solidFill>
          </p:spPr>
        </p:sp>
        <p:sp>
          <p:nvSpPr>
            <p:cNvPr id="10" name="Freeform 10"/>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86EAE9"/>
            </a:solidFill>
          </p:spPr>
        </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29517" y="953989"/>
            <a:ext cx="8428965" cy="587883"/>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191919"/>
                </a:solidFill>
                <a:latin typeface="Aileron Heavy"/>
              </a:rPr>
              <a:t>Why MySql?</a:t>
            </a:r>
          </a:p>
        </p:txBody>
      </p:sp>
      <p:sp>
        <p:nvSpPr>
          <p:cNvPr id="3" name="AutoShape 3"/>
          <p:cNvSpPr/>
          <p:nvPr/>
        </p:nvSpPr>
        <p:spPr>
          <a:xfrm>
            <a:off x="7584905" y="3080548"/>
            <a:ext cx="10703095" cy="3287249"/>
          </a:xfrm>
          <a:prstGeom prst="rect">
            <a:avLst/>
          </a:prstGeom>
          <a:solidFill>
            <a:srgbClr val="3EDAD8"/>
          </a:solidFill>
        </p:spPr>
      </p:sp>
      <p:grpSp>
        <p:nvGrpSpPr>
          <p:cNvPr id="4" name="Group 4"/>
          <p:cNvGrpSpPr/>
          <p:nvPr/>
        </p:nvGrpSpPr>
        <p:grpSpPr>
          <a:xfrm>
            <a:off x="8360908" y="4316778"/>
            <a:ext cx="783092" cy="948700"/>
            <a:chOff x="0" y="0"/>
            <a:chExt cx="1044123" cy="1264934"/>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6" name="TextBox 6"/>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Aileron Heavy"/>
                </a:rPr>
                <a:t>2</a:t>
              </a:r>
            </a:p>
          </p:txBody>
        </p:sp>
      </p:grpSp>
      <p:sp>
        <p:nvSpPr>
          <p:cNvPr id="7" name="AutoShape 7"/>
          <p:cNvSpPr/>
          <p:nvPr/>
        </p:nvSpPr>
        <p:spPr>
          <a:xfrm>
            <a:off x="12189380" y="6367798"/>
            <a:ext cx="6098620" cy="3287249"/>
          </a:xfrm>
          <a:prstGeom prst="rect">
            <a:avLst/>
          </a:prstGeom>
          <a:solidFill>
            <a:srgbClr val="13538A"/>
          </a:solidFill>
        </p:spPr>
      </p:sp>
      <p:sp>
        <p:nvSpPr>
          <p:cNvPr id="8" name="AutoShape 8"/>
          <p:cNvSpPr/>
          <p:nvPr/>
        </p:nvSpPr>
        <p:spPr>
          <a:xfrm>
            <a:off x="0" y="3080548"/>
            <a:ext cx="7584905" cy="3287249"/>
          </a:xfrm>
          <a:prstGeom prst="rect">
            <a:avLst/>
          </a:prstGeom>
          <a:solidFill>
            <a:srgbClr val="86EAE9"/>
          </a:solidFill>
        </p:spPr>
      </p:sp>
      <p:grpSp>
        <p:nvGrpSpPr>
          <p:cNvPr id="9" name="Group 9"/>
          <p:cNvGrpSpPr/>
          <p:nvPr/>
        </p:nvGrpSpPr>
        <p:grpSpPr>
          <a:xfrm>
            <a:off x="1309198" y="4249823"/>
            <a:ext cx="783092" cy="948700"/>
            <a:chOff x="0" y="0"/>
            <a:chExt cx="1044123" cy="1264934"/>
          </a:xfrm>
        </p:grpSpPr>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11" name="TextBox 11"/>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Aileron Heavy"/>
                </a:rPr>
                <a:t>1</a:t>
              </a:r>
            </a:p>
          </p:txBody>
        </p:sp>
      </p:grpSp>
      <p:sp>
        <p:nvSpPr>
          <p:cNvPr id="12" name="AutoShape 12"/>
          <p:cNvSpPr/>
          <p:nvPr/>
        </p:nvSpPr>
        <p:spPr>
          <a:xfrm>
            <a:off x="0" y="6367798"/>
            <a:ext cx="6098620" cy="3287249"/>
          </a:xfrm>
          <a:prstGeom prst="rect">
            <a:avLst/>
          </a:prstGeom>
          <a:solidFill>
            <a:srgbClr val="37C9EF"/>
          </a:solidFill>
        </p:spPr>
      </p:sp>
      <p:grpSp>
        <p:nvGrpSpPr>
          <p:cNvPr id="13" name="Group 13"/>
          <p:cNvGrpSpPr/>
          <p:nvPr/>
        </p:nvGrpSpPr>
        <p:grpSpPr>
          <a:xfrm>
            <a:off x="814884" y="7537072"/>
            <a:ext cx="783092" cy="948700"/>
            <a:chOff x="0" y="0"/>
            <a:chExt cx="1044123" cy="1264934"/>
          </a:xfrm>
        </p:grpSpPr>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15" name="TextBox 15"/>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Aileron Heavy"/>
                </a:rPr>
                <a:t>3</a:t>
              </a:r>
            </a:p>
          </p:txBody>
        </p:sp>
      </p:grpSp>
      <p:sp>
        <p:nvSpPr>
          <p:cNvPr id="16" name="AutoShape 16"/>
          <p:cNvSpPr/>
          <p:nvPr/>
        </p:nvSpPr>
        <p:spPr>
          <a:xfrm>
            <a:off x="6094690" y="6367798"/>
            <a:ext cx="6098620" cy="3287249"/>
          </a:xfrm>
          <a:prstGeom prst="rect">
            <a:avLst/>
          </a:prstGeom>
          <a:solidFill>
            <a:srgbClr val="2C92D5"/>
          </a:solidFill>
        </p:spPr>
      </p:sp>
      <p:sp>
        <p:nvSpPr>
          <p:cNvPr id="17" name="TextBox 17"/>
          <p:cNvSpPr txBox="1"/>
          <p:nvPr/>
        </p:nvSpPr>
        <p:spPr>
          <a:xfrm>
            <a:off x="2489748" y="4162198"/>
            <a:ext cx="4879540" cy="752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structured collection </a:t>
            </a:r>
          </a:p>
          <a:p>
            <a:pPr>
              <a:lnSpc>
                <a:spcPts val="3000"/>
              </a:lnSpc>
            </a:pPr>
            <a:r>
              <a:rPr lang="en-US" sz="2000" spc="100">
                <a:solidFill>
                  <a:srgbClr val="FFFFFF"/>
                </a:solidFill>
                <a:latin typeface="Aileron Regular"/>
              </a:rPr>
              <a:t>of data</a:t>
            </a:r>
          </a:p>
        </p:txBody>
      </p:sp>
      <p:sp>
        <p:nvSpPr>
          <p:cNvPr id="18" name="TextBox 18"/>
          <p:cNvSpPr txBox="1"/>
          <p:nvPr/>
        </p:nvSpPr>
        <p:spPr>
          <a:xfrm>
            <a:off x="9563100" y="3954828"/>
            <a:ext cx="8354122" cy="1538970"/>
          </a:xfrm>
          <a:prstGeom prst="rect">
            <a:avLst/>
          </a:prstGeom>
        </p:spPr>
        <p:txBody>
          <a:bodyPr lIns="0" tIns="0" rIns="0" bIns="0" rtlCol="0" anchor="t">
            <a:spAutoFit/>
          </a:bodyPr>
          <a:lstStyle/>
          <a:p>
            <a:pPr>
              <a:lnSpc>
                <a:spcPts val="3050"/>
              </a:lnSpc>
            </a:pPr>
            <a:r>
              <a:rPr lang="en-US" sz="2033" spc="101">
                <a:solidFill>
                  <a:srgbClr val="FFFFFF"/>
                </a:solidFill>
                <a:latin typeface="Aileron Regular"/>
              </a:rPr>
              <a:t>Database Software is a client/server system that consists of a multithreaded SQL server that supports different back ends, several different client programs and libraries, administrative tools</a:t>
            </a:r>
          </a:p>
        </p:txBody>
      </p:sp>
      <p:sp>
        <p:nvSpPr>
          <p:cNvPr id="19" name="TextBox 19"/>
          <p:cNvSpPr txBox="1"/>
          <p:nvPr/>
        </p:nvSpPr>
        <p:spPr>
          <a:xfrm>
            <a:off x="2027107" y="7365622"/>
            <a:ext cx="3100253" cy="1133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Database Server is very fast, reliable, scalable, and easy to use</a:t>
            </a:r>
          </a:p>
        </p:txBody>
      </p:sp>
      <p:sp>
        <p:nvSpPr>
          <p:cNvPr id="20" name="TextBox 20"/>
          <p:cNvSpPr txBox="1"/>
          <p:nvPr/>
        </p:nvSpPr>
        <p:spPr>
          <a:xfrm>
            <a:off x="8168208" y="7175122"/>
            <a:ext cx="3847623" cy="1514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Its connectivity, speed, and security make MySQL Server highly suited for accessing databases on the Internet.</a:t>
            </a:r>
          </a:p>
        </p:txBody>
      </p:sp>
      <p:grpSp>
        <p:nvGrpSpPr>
          <p:cNvPr id="21" name="Group 21"/>
          <p:cNvGrpSpPr/>
          <p:nvPr/>
        </p:nvGrpSpPr>
        <p:grpSpPr>
          <a:xfrm>
            <a:off x="6994590" y="7537072"/>
            <a:ext cx="783092" cy="948700"/>
            <a:chOff x="0" y="0"/>
            <a:chExt cx="1044123" cy="1264934"/>
          </a:xfrm>
        </p:grpSpPr>
        <p:pic>
          <p:nvPicPr>
            <p:cNvPr id="22" name="Picture 2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23" name="TextBox 23"/>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Aileron Heavy"/>
                </a:rPr>
                <a:t>4</a:t>
              </a:r>
            </a:p>
          </p:txBody>
        </p:sp>
      </p:grpSp>
      <p:sp>
        <p:nvSpPr>
          <p:cNvPr id="24" name="TextBox 24"/>
          <p:cNvSpPr txBox="1"/>
          <p:nvPr/>
        </p:nvSpPr>
        <p:spPr>
          <a:xfrm>
            <a:off x="14285936" y="7175122"/>
            <a:ext cx="4002064" cy="1514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Anybody can download the MySQL software from the Internet and use it without paying anything</a:t>
            </a:r>
          </a:p>
        </p:txBody>
      </p:sp>
      <p:grpSp>
        <p:nvGrpSpPr>
          <p:cNvPr id="25" name="Group 25"/>
          <p:cNvGrpSpPr/>
          <p:nvPr/>
        </p:nvGrpSpPr>
        <p:grpSpPr>
          <a:xfrm>
            <a:off x="13112319" y="7537072"/>
            <a:ext cx="783092" cy="948700"/>
            <a:chOff x="0" y="0"/>
            <a:chExt cx="1044123" cy="1264934"/>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27" name="TextBox 27"/>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Aileron Heavy"/>
                </a:rPr>
                <a:t>5</a:t>
              </a:r>
            </a:p>
          </p:txBody>
        </p:sp>
      </p:grpSp>
      <p:grpSp>
        <p:nvGrpSpPr>
          <p:cNvPr id="28" name="Group 28"/>
          <p:cNvGrpSpPr/>
          <p:nvPr/>
        </p:nvGrpSpPr>
        <p:grpSpPr>
          <a:xfrm rot="-8100000">
            <a:off x="7335541" y="4542163"/>
            <a:ext cx="498728" cy="497930"/>
            <a:chOff x="0" y="0"/>
            <a:chExt cx="6350000" cy="6339840"/>
          </a:xfrm>
        </p:grpSpPr>
        <p:sp>
          <p:nvSpPr>
            <p:cNvPr id="29" name="Freeform 2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30" name="Group 30"/>
          <p:cNvGrpSpPr/>
          <p:nvPr/>
        </p:nvGrpSpPr>
        <p:grpSpPr>
          <a:xfrm rot="-8100000">
            <a:off x="5820918" y="7762457"/>
            <a:ext cx="498728" cy="497930"/>
            <a:chOff x="0" y="0"/>
            <a:chExt cx="6350000" cy="6339840"/>
          </a:xfrm>
        </p:grpSpPr>
        <p:sp>
          <p:nvSpPr>
            <p:cNvPr id="31" name="Freeform 3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32" name="Group 32"/>
          <p:cNvGrpSpPr/>
          <p:nvPr/>
        </p:nvGrpSpPr>
        <p:grpSpPr>
          <a:xfrm rot="-8100000">
            <a:off x="11915607" y="7762457"/>
            <a:ext cx="498728" cy="497930"/>
            <a:chOff x="0" y="0"/>
            <a:chExt cx="6350000" cy="6339840"/>
          </a:xfrm>
        </p:grpSpPr>
        <p:sp>
          <p:nvSpPr>
            <p:cNvPr id="33" name="Freeform 3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631055"/>
            <a:ext cx="4554551" cy="587883"/>
          </a:xfrm>
          <a:prstGeom prst="rect">
            <a:avLst/>
          </a:prstGeom>
        </p:spPr>
        <p:txBody>
          <a:bodyPr lIns="0" tIns="0" rIns="0" bIns="0" rtlCol="0" anchor="t">
            <a:spAutoFit/>
          </a:bodyPr>
          <a:lstStyle/>
          <a:p>
            <a:pPr marL="0" lvl="0" indent="0">
              <a:lnSpc>
                <a:spcPts val="4716"/>
              </a:lnSpc>
              <a:spcBef>
                <a:spcPct val="0"/>
              </a:spcBef>
            </a:pPr>
            <a:r>
              <a:rPr lang="en-US" sz="3600" spc="107">
                <a:solidFill>
                  <a:srgbClr val="191919"/>
                </a:solidFill>
                <a:latin typeface="Aileron Heavy"/>
              </a:rPr>
              <a:t>Tables in Database</a:t>
            </a:r>
          </a:p>
        </p:txBody>
      </p:sp>
      <p:sp>
        <p:nvSpPr>
          <p:cNvPr id="3" name="AutoShape 3"/>
          <p:cNvSpPr/>
          <p:nvPr/>
        </p:nvSpPr>
        <p:spPr>
          <a:xfrm>
            <a:off x="6494574" y="972022"/>
            <a:ext cx="10764726" cy="1644902"/>
          </a:xfrm>
          <a:prstGeom prst="rect">
            <a:avLst/>
          </a:prstGeom>
          <a:solidFill>
            <a:srgbClr val="86EAE9">
              <a:alpha val="29804"/>
            </a:srgbClr>
          </a:solidFill>
        </p:spPr>
      </p:sp>
      <p:sp>
        <p:nvSpPr>
          <p:cNvPr id="4" name="TextBox 4"/>
          <p:cNvSpPr txBox="1"/>
          <p:nvPr/>
        </p:nvSpPr>
        <p:spPr>
          <a:xfrm>
            <a:off x="12642942" y="1575398"/>
            <a:ext cx="4142724" cy="371475"/>
          </a:xfrm>
          <a:prstGeom prst="rect">
            <a:avLst/>
          </a:prstGeom>
        </p:spPr>
        <p:txBody>
          <a:bodyPr lIns="0" tIns="0" rIns="0" bIns="0" rtlCol="0" anchor="t">
            <a:spAutoFit/>
          </a:bodyPr>
          <a:lstStyle/>
          <a:p>
            <a:pPr>
              <a:lnSpc>
                <a:spcPts val="3000"/>
              </a:lnSpc>
            </a:pPr>
            <a:r>
              <a:rPr lang="en-US" sz="2000" spc="100">
                <a:solidFill>
                  <a:srgbClr val="191919"/>
                </a:solidFill>
                <a:latin typeface="Aileron Regular"/>
              </a:rPr>
              <a:t>Stores the data of Admin</a:t>
            </a:r>
          </a:p>
        </p:txBody>
      </p:sp>
      <p:sp>
        <p:nvSpPr>
          <p:cNvPr id="5" name="AutoShape 5"/>
          <p:cNvSpPr/>
          <p:nvPr/>
        </p:nvSpPr>
        <p:spPr>
          <a:xfrm>
            <a:off x="6494574" y="972022"/>
            <a:ext cx="4777276" cy="1644902"/>
          </a:xfrm>
          <a:prstGeom prst="rect">
            <a:avLst/>
          </a:prstGeom>
          <a:solidFill>
            <a:srgbClr val="86EAE9"/>
          </a:solidFill>
        </p:spPr>
      </p:sp>
      <p:sp>
        <p:nvSpPr>
          <p:cNvPr id="6" name="TextBox 6"/>
          <p:cNvSpPr txBox="1"/>
          <p:nvPr/>
        </p:nvSpPr>
        <p:spPr>
          <a:xfrm>
            <a:off x="8031972" y="1571207"/>
            <a:ext cx="3235874" cy="4179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ADMIN</a:t>
            </a:r>
          </a:p>
        </p:txBody>
      </p:sp>
      <p:grpSp>
        <p:nvGrpSpPr>
          <p:cNvPr id="7" name="Group 7"/>
          <p:cNvGrpSpPr/>
          <p:nvPr/>
        </p:nvGrpSpPr>
        <p:grpSpPr>
          <a:xfrm rot="-8100000">
            <a:off x="10685819" y="1213378"/>
            <a:ext cx="1164053" cy="1162190"/>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9" name="AutoShape 9"/>
          <p:cNvSpPr/>
          <p:nvPr/>
        </p:nvSpPr>
        <p:spPr>
          <a:xfrm>
            <a:off x="6494574" y="2645263"/>
            <a:ext cx="10764726" cy="1644902"/>
          </a:xfrm>
          <a:prstGeom prst="rect">
            <a:avLst/>
          </a:prstGeom>
          <a:solidFill>
            <a:srgbClr val="3EDAD8">
              <a:alpha val="29804"/>
            </a:srgbClr>
          </a:solidFill>
        </p:spPr>
      </p:sp>
      <p:sp>
        <p:nvSpPr>
          <p:cNvPr id="10" name="TextBox 10"/>
          <p:cNvSpPr txBox="1"/>
          <p:nvPr/>
        </p:nvSpPr>
        <p:spPr>
          <a:xfrm>
            <a:off x="12642942" y="3248640"/>
            <a:ext cx="4142724" cy="371475"/>
          </a:xfrm>
          <a:prstGeom prst="rect">
            <a:avLst/>
          </a:prstGeom>
        </p:spPr>
        <p:txBody>
          <a:bodyPr lIns="0" tIns="0" rIns="0" bIns="0" rtlCol="0" anchor="t">
            <a:spAutoFit/>
          </a:bodyPr>
          <a:lstStyle/>
          <a:p>
            <a:pPr>
              <a:lnSpc>
                <a:spcPts val="3000"/>
              </a:lnSpc>
            </a:pPr>
            <a:r>
              <a:rPr lang="en-US" sz="2000" spc="100">
                <a:solidFill>
                  <a:srgbClr val="191919"/>
                </a:solidFill>
                <a:latin typeface="Aileron Regular"/>
              </a:rPr>
              <a:t>Stores the data of User</a:t>
            </a:r>
          </a:p>
        </p:txBody>
      </p:sp>
      <p:sp>
        <p:nvSpPr>
          <p:cNvPr id="11" name="AutoShape 11"/>
          <p:cNvSpPr/>
          <p:nvPr/>
        </p:nvSpPr>
        <p:spPr>
          <a:xfrm>
            <a:off x="6494574" y="2645263"/>
            <a:ext cx="4777276" cy="1644902"/>
          </a:xfrm>
          <a:prstGeom prst="rect">
            <a:avLst/>
          </a:prstGeom>
          <a:solidFill>
            <a:srgbClr val="3EDAD8"/>
          </a:solidFill>
        </p:spPr>
      </p:sp>
      <p:grpSp>
        <p:nvGrpSpPr>
          <p:cNvPr id="12" name="Group 12"/>
          <p:cNvGrpSpPr/>
          <p:nvPr/>
        </p:nvGrpSpPr>
        <p:grpSpPr>
          <a:xfrm rot="-8100000">
            <a:off x="10685819" y="2886619"/>
            <a:ext cx="1164053" cy="1162190"/>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4" name="AutoShape 14"/>
          <p:cNvSpPr/>
          <p:nvPr/>
        </p:nvSpPr>
        <p:spPr>
          <a:xfrm>
            <a:off x="6494574" y="4318505"/>
            <a:ext cx="10764726" cy="1644902"/>
          </a:xfrm>
          <a:prstGeom prst="rect">
            <a:avLst/>
          </a:prstGeom>
          <a:solidFill>
            <a:srgbClr val="37C9EF">
              <a:alpha val="29804"/>
            </a:srgbClr>
          </a:solidFill>
        </p:spPr>
      </p:sp>
      <p:sp>
        <p:nvSpPr>
          <p:cNvPr id="15" name="TextBox 15"/>
          <p:cNvSpPr txBox="1"/>
          <p:nvPr/>
        </p:nvSpPr>
        <p:spPr>
          <a:xfrm>
            <a:off x="12642942" y="4921881"/>
            <a:ext cx="4142724" cy="371475"/>
          </a:xfrm>
          <a:prstGeom prst="rect">
            <a:avLst/>
          </a:prstGeom>
        </p:spPr>
        <p:txBody>
          <a:bodyPr lIns="0" tIns="0" rIns="0" bIns="0" rtlCol="0" anchor="t">
            <a:spAutoFit/>
          </a:bodyPr>
          <a:lstStyle/>
          <a:p>
            <a:pPr>
              <a:lnSpc>
                <a:spcPts val="3000"/>
              </a:lnSpc>
            </a:pPr>
            <a:r>
              <a:rPr lang="en-US" sz="2000" spc="100">
                <a:solidFill>
                  <a:srgbClr val="191919"/>
                </a:solidFill>
                <a:latin typeface="Aileron Regular"/>
              </a:rPr>
              <a:t>Stores the data of Employee</a:t>
            </a:r>
          </a:p>
        </p:txBody>
      </p:sp>
      <p:sp>
        <p:nvSpPr>
          <p:cNvPr id="16" name="AutoShape 16"/>
          <p:cNvSpPr/>
          <p:nvPr/>
        </p:nvSpPr>
        <p:spPr>
          <a:xfrm>
            <a:off x="6494574" y="4318505"/>
            <a:ext cx="4777276" cy="1644902"/>
          </a:xfrm>
          <a:prstGeom prst="rect">
            <a:avLst/>
          </a:prstGeom>
          <a:solidFill>
            <a:srgbClr val="37C9EF"/>
          </a:solidFill>
        </p:spPr>
      </p:sp>
      <p:grpSp>
        <p:nvGrpSpPr>
          <p:cNvPr id="17" name="Group 17"/>
          <p:cNvGrpSpPr/>
          <p:nvPr/>
        </p:nvGrpSpPr>
        <p:grpSpPr>
          <a:xfrm rot="-8100000">
            <a:off x="10685819" y="4559861"/>
            <a:ext cx="1164053" cy="1162190"/>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19" name="AutoShape 19"/>
          <p:cNvSpPr/>
          <p:nvPr/>
        </p:nvSpPr>
        <p:spPr>
          <a:xfrm>
            <a:off x="6494574" y="5991746"/>
            <a:ext cx="10764726" cy="1644902"/>
          </a:xfrm>
          <a:prstGeom prst="rect">
            <a:avLst/>
          </a:prstGeom>
          <a:solidFill>
            <a:srgbClr val="2C92D5">
              <a:alpha val="29804"/>
            </a:srgbClr>
          </a:solidFill>
        </p:spPr>
      </p:sp>
      <p:sp>
        <p:nvSpPr>
          <p:cNvPr id="20" name="TextBox 20"/>
          <p:cNvSpPr txBox="1"/>
          <p:nvPr/>
        </p:nvSpPr>
        <p:spPr>
          <a:xfrm>
            <a:off x="12642942" y="6595122"/>
            <a:ext cx="4142724" cy="371475"/>
          </a:xfrm>
          <a:prstGeom prst="rect">
            <a:avLst/>
          </a:prstGeom>
        </p:spPr>
        <p:txBody>
          <a:bodyPr lIns="0" tIns="0" rIns="0" bIns="0" rtlCol="0" anchor="t">
            <a:spAutoFit/>
          </a:bodyPr>
          <a:lstStyle/>
          <a:p>
            <a:pPr>
              <a:lnSpc>
                <a:spcPts val="3000"/>
              </a:lnSpc>
            </a:pPr>
            <a:r>
              <a:rPr lang="en-US" sz="2000" spc="100">
                <a:solidFill>
                  <a:srgbClr val="191919"/>
                </a:solidFill>
                <a:latin typeface="Aileron Regular"/>
              </a:rPr>
              <a:t>Stores the data of Scraps</a:t>
            </a:r>
          </a:p>
        </p:txBody>
      </p:sp>
      <p:sp>
        <p:nvSpPr>
          <p:cNvPr id="21" name="AutoShape 21"/>
          <p:cNvSpPr/>
          <p:nvPr/>
        </p:nvSpPr>
        <p:spPr>
          <a:xfrm>
            <a:off x="6494574" y="5991746"/>
            <a:ext cx="4777276" cy="1644902"/>
          </a:xfrm>
          <a:prstGeom prst="rect">
            <a:avLst/>
          </a:prstGeom>
          <a:solidFill>
            <a:srgbClr val="2C92D5"/>
          </a:solidFill>
        </p:spPr>
      </p:sp>
      <p:grpSp>
        <p:nvGrpSpPr>
          <p:cNvPr id="22" name="Group 22"/>
          <p:cNvGrpSpPr/>
          <p:nvPr/>
        </p:nvGrpSpPr>
        <p:grpSpPr>
          <a:xfrm rot="-8100000">
            <a:off x="10685819" y="6233102"/>
            <a:ext cx="1164053" cy="1162190"/>
            <a:chOff x="0" y="0"/>
            <a:chExt cx="6350000" cy="6339840"/>
          </a:xfrm>
        </p:grpSpPr>
        <p:sp>
          <p:nvSpPr>
            <p:cNvPr id="23" name="Freeform 2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24" name="AutoShape 24"/>
          <p:cNvSpPr/>
          <p:nvPr/>
        </p:nvSpPr>
        <p:spPr>
          <a:xfrm>
            <a:off x="6494574" y="7670075"/>
            <a:ext cx="10764726" cy="1644902"/>
          </a:xfrm>
          <a:prstGeom prst="rect">
            <a:avLst/>
          </a:prstGeom>
          <a:solidFill>
            <a:srgbClr val="13538A">
              <a:alpha val="29804"/>
            </a:srgbClr>
          </a:solidFill>
        </p:spPr>
      </p:sp>
      <p:sp>
        <p:nvSpPr>
          <p:cNvPr id="25" name="TextBox 25"/>
          <p:cNvSpPr txBox="1"/>
          <p:nvPr/>
        </p:nvSpPr>
        <p:spPr>
          <a:xfrm>
            <a:off x="12642942" y="8082952"/>
            <a:ext cx="4142724" cy="752475"/>
          </a:xfrm>
          <a:prstGeom prst="rect">
            <a:avLst/>
          </a:prstGeom>
        </p:spPr>
        <p:txBody>
          <a:bodyPr lIns="0" tIns="0" rIns="0" bIns="0" rtlCol="0" anchor="t">
            <a:spAutoFit/>
          </a:bodyPr>
          <a:lstStyle/>
          <a:p>
            <a:pPr>
              <a:lnSpc>
                <a:spcPts val="3000"/>
              </a:lnSpc>
            </a:pPr>
            <a:r>
              <a:rPr lang="en-US" sz="2000" spc="100">
                <a:solidFill>
                  <a:srgbClr val="191919"/>
                </a:solidFill>
                <a:latin typeface="Aileron Regular"/>
              </a:rPr>
              <a:t>Stores the information of Scraps and User</a:t>
            </a:r>
          </a:p>
        </p:txBody>
      </p:sp>
      <p:sp>
        <p:nvSpPr>
          <p:cNvPr id="26" name="AutoShape 26"/>
          <p:cNvSpPr/>
          <p:nvPr/>
        </p:nvSpPr>
        <p:spPr>
          <a:xfrm>
            <a:off x="6494574" y="7670075"/>
            <a:ext cx="4777276" cy="1644902"/>
          </a:xfrm>
          <a:prstGeom prst="rect">
            <a:avLst/>
          </a:prstGeom>
          <a:solidFill>
            <a:srgbClr val="13538A"/>
          </a:solidFill>
        </p:spPr>
      </p:sp>
      <p:grpSp>
        <p:nvGrpSpPr>
          <p:cNvPr id="27" name="Group 27"/>
          <p:cNvGrpSpPr/>
          <p:nvPr/>
        </p:nvGrpSpPr>
        <p:grpSpPr>
          <a:xfrm rot="-8100000">
            <a:off x="10685819" y="7911431"/>
            <a:ext cx="1164053" cy="1162190"/>
            <a:chOff x="0" y="0"/>
            <a:chExt cx="6350000" cy="6339840"/>
          </a:xfrm>
        </p:grpSpPr>
        <p:sp>
          <p:nvSpPr>
            <p:cNvPr id="28" name="Freeform 2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grpSp>
        <p:nvGrpSpPr>
          <p:cNvPr id="29" name="Group 29"/>
          <p:cNvGrpSpPr/>
          <p:nvPr/>
        </p:nvGrpSpPr>
        <p:grpSpPr>
          <a:xfrm>
            <a:off x="6920334" y="1320123"/>
            <a:ext cx="783092" cy="948700"/>
            <a:chOff x="0" y="0"/>
            <a:chExt cx="1044123" cy="1264934"/>
          </a:xfrm>
        </p:grpSpPr>
        <p:pic>
          <p:nvPicPr>
            <p:cNvPr id="30" name="Picture 3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31" name="TextBox 31"/>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Aileron Heavy"/>
                </a:rPr>
                <a:t>1</a:t>
              </a:r>
            </a:p>
          </p:txBody>
        </p:sp>
      </p:grpSp>
      <p:sp>
        <p:nvSpPr>
          <p:cNvPr id="32" name="TextBox 32"/>
          <p:cNvSpPr txBox="1"/>
          <p:nvPr/>
        </p:nvSpPr>
        <p:spPr>
          <a:xfrm>
            <a:off x="8031972" y="3186277"/>
            <a:ext cx="3235874" cy="417957"/>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ileron Regular Bold"/>
              </a:rPr>
              <a:t>USER</a:t>
            </a:r>
          </a:p>
        </p:txBody>
      </p:sp>
      <p:grpSp>
        <p:nvGrpSpPr>
          <p:cNvPr id="33" name="Group 33"/>
          <p:cNvGrpSpPr/>
          <p:nvPr/>
        </p:nvGrpSpPr>
        <p:grpSpPr>
          <a:xfrm>
            <a:off x="6920334" y="2984729"/>
            <a:ext cx="783092" cy="948700"/>
            <a:chOff x="0" y="0"/>
            <a:chExt cx="1044123" cy="1264934"/>
          </a:xfrm>
        </p:grpSpPr>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35" name="TextBox 35"/>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Aileron Heavy"/>
                </a:rPr>
                <a:t>2</a:t>
              </a:r>
            </a:p>
          </p:txBody>
        </p:sp>
      </p:grpSp>
      <p:sp>
        <p:nvSpPr>
          <p:cNvPr id="36" name="TextBox 36"/>
          <p:cNvSpPr txBox="1"/>
          <p:nvPr/>
        </p:nvSpPr>
        <p:spPr>
          <a:xfrm>
            <a:off x="8035977" y="4920234"/>
            <a:ext cx="3235874" cy="4179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EMPLOYEE</a:t>
            </a:r>
          </a:p>
        </p:txBody>
      </p:sp>
      <p:grpSp>
        <p:nvGrpSpPr>
          <p:cNvPr id="37" name="Group 37"/>
          <p:cNvGrpSpPr/>
          <p:nvPr/>
        </p:nvGrpSpPr>
        <p:grpSpPr>
          <a:xfrm>
            <a:off x="6920334" y="4666606"/>
            <a:ext cx="783092" cy="948700"/>
            <a:chOff x="0" y="0"/>
            <a:chExt cx="1044123" cy="1264934"/>
          </a:xfrm>
        </p:grpSpPr>
        <p:pic>
          <p:nvPicPr>
            <p:cNvPr id="38" name="Picture 3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39" name="TextBox 39"/>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Aileron Heavy"/>
                </a:rPr>
                <a:t>3</a:t>
              </a:r>
            </a:p>
          </p:txBody>
        </p:sp>
      </p:grpSp>
      <p:sp>
        <p:nvSpPr>
          <p:cNvPr id="40" name="TextBox 40"/>
          <p:cNvSpPr txBox="1"/>
          <p:nvPr/>
        </p:nvSpPr>
        <p:spPr>
          <a:xfrm>
            <a:off x="8035977" y="6607645"/>
            <a:ext cx="3235874" cy="417957"/>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ileron Regular Bold"/>
              </a:rPr>
              <a:t>SCRAPS</a:t>
            </a:r>
          </a:p>
        </p:txBody>
      </p:sp>
      <p:grpSp>
        <p:nvGrpSpPr>
          <p:cNvPr id="41" name="Group 41"/>
          <p:cNvGrpSpPr/>
          <p:nvPr/>
        </p:nvGrpSpPr>
        <p:grpSpPr>
          <a:xfrm>
            <a:off x="6920334" y="6339847"/>
            <a:ext cx="783092" cy="948700"/>
            <a:chOff x="0" y="0"/>
            <a:chExt cx="1044123" cy="1264934"/>
          </a:xfrm>
        </p:grpSpPr>
        <p:pic>
          <p:nvPicPr>
            <p:cNvPr id="42" name="Picture 4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43" name="TextBox 43"/>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Aileron Heavy"/>
                </a:rPr>
                <a:t>4</a:t>
              </a:r>
            </a:p>
          </p:txBody>
        </p:sp>
      </p:grpSp>
      <p:sp>
        <p:nvSpPr>
          <p:cNvPr id="44" name="TextBox 44"/>
          <p:cNvSpPr txBox="1"/>
          <p:nvPr/>
        </p:nvSpPr>
        <p:spPr>
          <a:xfrm>
            <a:off x="8035977" y="8285974"/>
            <a:ext cx="3235874" cy="417957"/>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ileron Regular Bold"/>
              </a:rPr>
              <a:t>SCRAPPRODUCTS</a:t>
            </a:r>
          </a:p>
        </p:txBody>
      </p:sp>
      <p:grpSp>
        <p:nvGrpSpPr>
          <p:cNvPr id="45" name="Group 45"/>
          <p:cNvGrpSpPr/>
          <p:nvPr/>
        </p:nvGrpSpPr>
        <p:grpSpPr>
          <a:xfrm>
            <a:off x="6920334" y="8018176"/>
            <a:ext cx="783092" cy="948700"/>
            <a:chOff x="0" y="0"/>
            <a:chExt cx="1044123" cy="1264934"/>
          </a:xfrm>
        </p:grpSpPr>
        <p:pic>
          <p:nvPicPr>
            <p:cNvPr id="46" name="Picture 4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47" name="TextBox 47"/>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Aileron Heavy"/>
                </a:rPr>
                <a:t>5</a:t>
              </a:r>
            </a:p>
          </p:txBody>
        </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287564"/>
            <a:ext cx="4554551" cy="587883"/>
          </a:xfrm>
          <a:prstGeom prst="rect">
            <a:avLst/>
          </a:prstGeom>
        </p:spPr>
        <p:txBody>
          <a:bodyPr lIns="0" tIns="0" rIns="0" bIns="0" rtlCol="0" anchor="t">
            <a:spAutoFit/>
          </a:bodyPr>
          <a:lstStyle/>
          <a:p>
            <a:pPr marL="0" lvl="0" indent="0">
              <a:lnSpc>
                <a:spcPts val="4716"/>
              </a:lnSpc>
              <a:spcBef>
                <a:spcPct val="0"/>
              </a:spcBef>
            </a:pPr>
            <a:r>
              <a:rPr lang="en-US" sz="3600" spc="107">
                <a:solidFill>
                  <a:srgbClr val="191919"/>
                </a:solidFill>
                <a:latin typeface="Aileron Heavy"/>
              </a:rPr>
              <a:t>Tables in Database</a:t>
            </a:r>
          </a:p>
        </p:txBody>
      </p:sp>
      <p:sp>
        <p:nvSpPr>
          <p:cNvPr id="3" name="AutoShape 3"/>
          <p:cNvSpPr/>
          <p:nvPr/>
        </p:nvSpPr>
        <p:spPr>
          <a:xfrm>
            <a:off x="6494574" y="2960416"/>
            <a:ext cx="10764726" cy="1644902"/>
          </a:xfrm>
          <a:prstGeom prst="rect">
            <a:avLst/>
          </a:prstGeom>
          <a:solidFill>
            <a:srgbClr val="86EAE9">
              <a:alpha val="29804"/>
            </a:srgbClr>
          </a:solidFill>
        </p:spPr>
      </p:sp>
      <p:sp>
        <p:nvSpPr>
          <p:cNvPr id="4" name="TextBox 4"/>
          <p:cNvSpPr txBox="1"/>
          <p:nvPr/>
        </p:nvSpPr>
        <p:spPr>
          <a:xfrm>
            <a:off x="12642942" y="3373292"/>
            <a:ext cx="4142724" cy="752475"/>
          </a:xfrm>
          <a:prstGeom prst="rect">
            <a:avLst/>
          </a:prstGeom>
        </p:spPr>
        <p:txBody>
          <a:bodyPr lIns="0" tIns="0" rIns="0" bIns="0" rtlCol="0" anchor="t">
            <a:spAutoFit/>
          </a:bodyPr>
          <a:lstStyle/>
          <a:p>
            <a:pPr>
              <a:lnSpc>
                <a:spcPts val="3000"/>
              </a:lnSpc>
            </a:pPr>
            <a:r>
              <a:rPr lang="en-US" sz="2000" spc="100">
                <a:solidFill>
                  <a:srgbClr val="191919"/>
                </a:solidFill>
                <a:latin typeface="Aileron Regular"/>
              </a:rPr>
              <a:t>Stores the data of whoever is logged in either User or Admin</a:t>
            </a:r>
          </a:p>
        </p:txBody>
      </p:sp>
      <p:sp>
        <p:nvSpPr>
          <p:cNvPr id="5" name="AutoShape 5"/>
          <p:cNvSpPr/>
          <p:nvPr/>
        </p:nvSpPr>
        <p:spPr>
          <a:xfrm>
            <a:off x="6494574" y="2960416"/>
            <a:ext cx="4777276" cy="1644902"/>
          </a:xfrm>
          <a:prstGeom prst="rect">
            <a:avLst/>
          </a:prstGeom>
          <a:solidFill>
            <a:srgbClr val="86EAE9"/>
          </a:solidFill>
        </p:spPr>
      </p:sp>
      <p:sp>
        <p:nvSpPr>
          <p:cNvPr id="6" name="TextBox 6"/>
          <p:cNvSpPr txBox="1"/>
          <p:nvPr/>
        </p:nvSpPr>
        <p:spPr>
          <a:xfrm>
            <a:off x="8031972" y="3559601"/>
            <a:ext cx="3235874" cy="4179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LOGINS</a:t>
            </a:r>
          </a:p>
        </p:txBody>
      </p:sp>
      <p:grpSp>
        <p:nvGrpSpPr>
          <p:cNvPr id="7" name="Group 7"/>
          <p:cNvGrpSpPr/>
          <p:nvPr/>
        </p:nvGrpSpPr>
        <p:grpSpPr>
          <a:xfrm rot="-8100000">
            <a:off x="10685819" y="3201772"/>
            <a:ext cx="1164053" cy="1162190"/>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9" name="AutoShape 9"/>
          <p:cNvSpPr/>
          <p:nvPr/>
        </p:nvSpPr>
        <p:spPr>
          <a:xfrm>
            <a:off x="6494574" y="4633657"/>
            <a:ext cx="10764726" cy="1644902"/>
          </a:xfrm>
          <a:prstGeom prst="rect">
            <a:avLst/>
          </a:prstGeom>
          <a:solidFill>
            <a:srgbClr val="3EDAD8">
              <a:alpha val="29804"/>
            </a:srgbClr>
          </a:solidFill>
        </p:spPr>
      </p:sp>
      <p:sp>
        <p:nvSpPr>
          <p:cNvPr id="10" name="TextBox 10"/>
          <p:cNvSpPr txBox="1"/>
          <p:nvPr/>
        </p:nvSpPr>
        <p:spPr>
          <a:xfrm>
            <a:off x="12642942" y="5046533"/>
            <a:ext cx="4142724" cy="752475"/>
          </a:xfrm>
          <a:prstGeom prst="rect">
            <a:avLst/>
          </a:prstGeom>
        </p:spPr>
        <p:txBody>
          <a:bodyPr lIns="0" tIns="0" rIns="0" bIns="0" rtlCol="0" anchor="t">
            <a:spAutoFit/>
          </a:bodyPr>
          <a:lstStyle/>
          <a:p>
            <a:pPr>
              <a:lnSpc>
                <a:spcPts val="3000"/>
              </a:lnSpc>
            </a:pPr>
            <a:r>
              <a:rPr lang="en-US" sz="2000" spc="100">
                <a:solidFill>
                  <a:srgbClr val="191919"/>
                </a:solidFill>
                <a:latin typeface="Aileron Regular"/>
              </a:rPr>
              <a:t>Stores the of Pickup scheduled for the scrap.</a:t>
            </a:r>
          </a:p>
        </p:txBody>
      </p:sp>
      <p:sp>
        <p:nvSpPr>
          <p:cNvPr id="11" name="AutoShape 11"/>
          <p:cNvSpPr/>
          <p:nvPr/>
        </p:nvSpPr>
        <p:spPr>
          <a:xfrm>
            <a:off x="6494574" y="4633657"/>
            <a:ext cx="4777276" cy="1644902"/>
          </a:xfrm>
          <a:prstGeom prst="rect">
            <a:avLst/>
          </a:prstGeom>
          <a:solidFill>
            <a:srgbClr val="3EDAD8"/>
          </a:solidFill>
        </p:spPr>
      </p:sp>
      <p:grpSp>
        <p:nvGrpSpPr>
          <p:cNvPr id="12" name="Group 12"/>
          <p:cNvGrpSpPr/>
          <p:nvPr/>
        </p:nvGrpSpPr>
        <p:grpSpPr>
          <a:xfrm rot="-8100000">
            <a:off x="10685819" y="4875013"/>
            <a:ext cx="1164053" cy="1162190"/>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grpSp>
        <p:nvGrpSpPr>
          <p:cNvPr id="14" name="Group 14"/>
          <p:cNvGrpSpPr/>
          <p:nvPr/>
        </p:nvGrpSpPr>
        <p:grpSpPr>
          <a:xfrm>
            <a:off x="6920334" y="3308517"/>
            <a:ext cx="783092" cy="948700"/>
            <a:chOff x="0" y="0"/>
            <a:chExt cx="1044123" cy="1264934"/>
          </a:xfrm>
        </p:grpSpPr>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16" name="TextBox 16"/>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a:solidFill>
                    <a:srgbClr val="86EAE9"/>
                  </a:solidFill>
                  <a:latin typeface="Aileron Heavy"/>
                </a:rPr>
                <a:t>6</a:t>
              </a:r>
            </a:p>
          </p:txBody>
        </p:sp>
      </p:grpSp>
      <p:sp>
        <p:nvSpPr>
          <p:cNvPr id="17" name="TextBox 17"/>
          <p:cNvSpPr txBox="1"/>
          <p:nvPr/>
        </p:nvSpPr>
        <p:spPr>
          <a:xfrm>
            <a:off x="8031972" y="5174671"/>
            <a:ext cx="3235874" cy="4179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PICKUPS</a:t>
            </a:r>
          </a:p>
        </p:txBody>
      </p:sp>
      <p:grpSp>
        <p:nvGrpSpPr>
          <p:cNvPr id="18" name="Group 18"/>
          <p:cNvGrpSpPr/>
          <p:nvPr/>
        </p:nvGrpSpPr>
        <p:grpSpPr>
          <a:xfrm>
            <a:off x="6920334" y="4973123"/>
            <a:ext cx="783092" cy="948700"/>
            <a:chOff x="0" y="0"/>
            <a:chExt cx="1044123" cy="1264934"/>
          </a:xfrm>
        </p:grpSpPr>
        <p:pic>
          <p:nvPicPr>
            <p:cNvPr id="19" name="Picture 1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20" name="TextBox 20"/>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a:solidFill>
                    <a:srgbClr val="3EDAD8"/>
                  </a:solidFill>
                  <a:latin typeface="Aileron Heavy"/>
                </a:rPr>
                <a:t>7</a:t>
              </a:r>
            </a:p>
          </p:txBody>
        </p:sp>
      </p:grpSp>
      <p:sp>
        <p:nvSpPr>
          <p:cNvPr id="21" name="TextBox 21"/>
          <p:cNvSpPr txBox="1"/>
          <p:nvPr/>
        </p:nvSpPr>
        <p:spPr>
          <a:xfrm>
            <a:off x="8035977" y="6908627"/>
            <a:ext cx="3235874" cy="4179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EMPLOYEE</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94398" y="4009082"/>
            <a:ext cx="1463230" cy="1300219"/>
            <a:chOff x="0" y="0"/>
            <a:chExt cx="1950973" cy="1733625"/>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5570" b="5570"/>
            <a:stretch>
              <a:fillRect/>
            </a:stretch>
          </p:blipFill>
          <p:spPr>
            <a:xfrm>
              <a:off x="0" y="0"/>
              <a:ext cx="1950973" cy="1733625"/>
            </a:xfrm>
            <a:prstGeom prst="rect">
              <a:avLst/>
            </a:prstGeom>
          </p:spPr>
        </p:pic>
        <p:sp>
          <p:nvSpPr>
            <p:cNvPr id="4" name="TextBox 4"/>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ileron Heavy"/>
                </a:rPr>
                <a:t>01</a:t>
              </a:r>
            </a:p>
          </p:txBody>
        </p:sp>
      </p:grpSp>
      <p:grpSp>
        <p:nvGrpSpPr>
          <p:cNvPr id="5" name="Group 5"/>
          <p:cNvGrpSpPr/>
          <p:nvPr/>
        </p:nvGrpSpPr>
        <p:grpSpPr>
          <a:xfrm>
            <a:off x="8572108" y="4009082"/>
            <a:ext cx="1463230" cy="1300219"/>
            <a:chOff x="0" y="0"/>
            <a:chExt cx="1950973" cy="1733625"/>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5570" b="5570"/>
            <a:stretch>
              <a:fillRect/>
            </a:stretch>
          </p:blipFill>
          <p:spPr>
            <a:xfrm>
              <a:off x="0" y="0"/>
              <a:ext cx="1950973" cy="1733625"/>
            </a:xfrm>
            <a:prstGeom prst="rect">
              <a:avLst/>
            </a:prstGeom>
          </p:spPr>
        </p:pic>
        <p:sp>
          <p:nvSpPr>
            <p:cNvPr id="7" name="TextBox 7"/>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ileron Heavy"/>
                </a:rPr>
                <a:t>03</a:t>
              </a:r>
            </a:p>
          </p:txBody>
        </p:sp>
      </p:grpSp>
      <p:grpSp>
        <p:nvGrpSpPr>
          <p:cNvPr id="8" name="Group 8"/>
          <p:cNvGrpSpPr/>
          <p:nvPr/>
        </p:nvGrpSpPr>
        <p:grpSpPr>
          <a:xfrm>
            <a:off x="15249817" y="4009082"/>
            <a:ext cx="1463230" cy="1300219"/>
            <a:chOff x="0" y="0"/>
            <a:chExt cx="1950973" cy="1733625"/>
          </a:xfrm>
        </p:grpSpPr>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5570" b="5570"/>
            <a:stretch>
              <a:fillRect/>
            </a:stretch>
          </p:blipFill>
          <p:spPr>
            <a:xfrm>
              <a:off x="0" y="0"/>
              <a:ext cx="1950973" cy="1733625"/>
            </a:xfrm>
            <a:prstGeom prst="rect">
              <a:avLst/>
            </a:prstGeom>
          </p:spPr>
        </p:pic>
        <p:sp>
          <p:nvSpPr>
            <p:cNvPr id="10" name="TextBox 10"/>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ileron Heavy"/>
                </a:rPr>
                <a:t>05</a:t>
              </a:r>
            </a:p>
          </p:txBody>
        </p:sp>
      </p:grpSp>
      <p:grpSp>
        <p:nvGrpSpPr>
          <p:cNvPr id="11" name="Group 11"/>
          <p:cNvGrpSpPr/>
          <p:nvPr/>
        </p:nvGrpSpPr>
        <p:grpSpPr>
          <a:xfrm>
            <a:off x="5233253" y="7593187"/>
            <a:ext cx="1463230" cy="1300219"/>
            <a:chOff x="0" y="0"/>
            <a:chExt cx="1950973" cy="1733625"/>
          </a:xfrm>
        </p:grpSpPr>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t="5570" b="5570"/>
            <a:stretch>
              <a:fillRect/>
            </a:stretch>
          </p:blipFill>
          <p:spPr>
            <a:xfrm>
              <a:off x="0" y="0"/>
              <a:ext cx="1950973" cy="1733625"/>
            </a:xfrm>
            <a:prstGeom prst="rect">
              <a:avLst/>
            </a:prstGeom>
          </p:spPr>
        </p:pic>
        <p:sp>
          <p:nvSpPr>
            <p:cNvPr id="13" name="TextBox 13"/>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ileron Heavy"/>
                </a:rPr>
                <a:t>02</a:t>
              </a:r>
            </a:p>
          </p:txBody>
        </p:sp>
      </p:grpSp>
      <p:grpSp>
        <p:nvGrpSpPr>
          <p:cNvPr id="14" name="Group 14"/>
          <p:cNvGrpSpPr/>
          <p:nvPr/>
        </p:nvGrpSpPr>
        <p:grpSpPr>
          <a:xfrm>
            <a:off x="11910962" y="7593187"/>
            <a:ext cx="1463230" cy="1300219"/>
            <a:chOff x="0" y="0"/>
            <a:chExt cx="1950973" cy="1733625"/>
          </a:xfrm>
        </p:grpSpPr>
        <p:pic>
          <p:nvPicPr>
            <p:cNvPr id="15" name="Picture 1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t="5570" b="5570"/>
            <a:stretch>
              <a:fillRect/>
            </a:stretch>
          </p:blipFill>
          <p:spPr>
            <a:xfrm>
              <a:off x="0" y="0"/>
              <a:ext cx="1950973" cy="1733625"/>
            </a:xfrm>
            <a:prstGeom prst="rect">
              <a:avLst/>
            </a:prstGeom>
          </p:spPr>
        </p:pic>
        <p:sp>
          <p:nvSpPr>
            <p:cNvPr id="16" name="TextBox 16"/>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ileron Heavy"/>
                </a:rPr>
                <a:t>04</a:t>
              </a:r>
            </a:p>
          </p:txBody>
        </p:sp>
      </p:grpSp>
      <p:sp>
        <p:nvSpPr>
          <p:cNvPr id="17" name="TextBox 17"/>
          <p:cNvSpPr txBox="1"/>
          <p:nvPr/>
        </p:nvSpPr>
        <p:spPr>
          <a:xfrm>
            <a:off x="1344017" y="6062142"/>
            <a:ext cx="2555736" cy="837057"/>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ileron Regular Bold"/>
              </a:rPr>
              <a:t>OTP VERIFICATION</a:t>
            </a:r>
          </a:p>
        </p:txBody>
      </p:sp>
      <p:grpSp>
        <p:nvGrpSpPr>
          <p:cNvPr id="18" name="Group 18"/>
          <p:cNvGrpSpPr/>
          <p:nvPr/>
        </p:nvGrpSpPr>
        <p:grpSpPr>
          <a:xfrm rot="2835048">
            <a:off x="2568884" y="6166581"/>
            <a:ext cx="3297848" cy="267371"/>
            <a:chOff x="0" y="0"/>
            <a:chExt cx="6265849" cy="508000"/>
          </a:xfrm>
        </p:grpSpPr>
        <p:sp>
          <p:nvSpPr>
            <p:cNvPr id="19" name="Freeform 19"/>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86EAE9"/>
            </a:solidFill>
          </p:spPr>
        </p:sp>
        <p:sp>
          <p:nvSpPr>
            <p:cNvPr id="20" name="Freeform 20"/>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86EAE9"/>
            </a:solidFill>
          </p:spPr>
        </p:sp>
      </p:grpSp>
      <p:sp>
        <p:nvSpPr>
          <p:cNvPr id="21" name="TextBox 21"/>
          <p:cNvSpPr txBox="1"/>
          <p:nvPr/>
        </p:nvSpPr>
        <p:spPr>
          <a:xfrm>
            <a:off x="7884160" y="7052482"/>
            <a:ext cx="2839127" cy="837057"/>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ileron Regular Bold"/>
              </a:rPr>
              <a:t>SELECT A PRODUCT</a:t>
            </a:r>
          </a:p>
        </p:txBody>
      </p:sp>
      <p:sp>
        <p:nvSpPr>
          <p:cNvPr id="22" name="TextBox 22"/>
          <p:cNvSpPr txBox="1"/>
          <p:nvPr/>
        </p:nvSpPr>
        <p:spPr>
          <a:xfrm>
            <a:off x="14703564" y="6842932"/>
            <a:ext cx="2555736" cy="1256157"/>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ileron Regular Bold"/>
              </a:rPr>
              <a:t>PICKUP AT YOUR ADDRESS</a:t>
            </a:r>
          </a:p>
        </p:txBody>
      </p:sp>
      <p:sp>
        <p:nvSpPr>
          <p:cNvPr id="23" name="TextBox 23"/>
          <p:cNvSpPr txBox="1"/>
          <p:nvPr/>
        </p:nvSpPr>
        <p:spPr>
          <a:xfrm>
            <a:off x="4958063" y="4493142"/>
            <a:ext cx="2555736" cy="417957"/>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ileron Regular Bold"/>
              </a:rPr>
              <a:t>LOGIN</a:t>
            </a:r>
          </a:p>
        </p:txBody>
      </p:sp>
      <p:sp>
        <p:nvSpPr>
          <p:cNvPr id="24" name="TextBox 24"/>
          <p:cNvSpPr txBox="1"/>
          <p:nvPr/>
        </p:nvSpPr>
        <p:spPr>
          <a:xfrm>
            <a:off x="11364710" y="4167306"/>
            <a:ext cx="2555736" cy="837057"/>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ileron Regular Bold"/>
              </a:rPr>
              <a:t>SCHEDULE A PICKUP</a:t>
            </a:r>
          </a:p>
        </p:txBody>
      </p:sp>
      <p:grpSp>
        <p:nvGrpSpPr>
          <p:cNvPr id="25" name="Group 25"/>
          <p:cNvGrpSpPr/>
          <p:nvPr/>
        </p:nvGrpSpPr>
        <p:grpSpPr>
          <a:xfrm rot="2835048">
            <a:off x="9277370" y="6166581"/>
            <a:ext cx="3297848" cy="267371"/>
            <a:chOff x="0" y="0"/>
            <a:chExt cx="6265849" cy="508000"/>
          </a:xfrm>
        </p:grpSpPr>
        <p:sp>
          <p:nvSpPr>
            <p:cNvPr id="26" name="Freeform 26"/>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37C9EF"/>
            </a:solidFill>
          </p:spPr>
        </p:sp>
        <p:sp>
          <p:nvSpPr>
            <p:cNvPr id="27" name="Freeform 27"/>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37C9EF"/>
            </a:solidFill>
          </p:spPr>
        </p:sp>
      </p:grpSp>
      <p:grpSp>
        <p:nvGrpSpPr>
          <p:cNvPr id="28" name="Group 28"/>
          <p:cNvGrpSpPr/>
          <p:nvPr/>
        </p:nvGrpSpPr>
        <p:grpSpPr>
          <a:xfrm rot="-2699999">
            <a:off x="5662688" y="6517616"/>
            <a:ext cx="3297848" cy="267371"/>
            <a:chOff x="0" y="0"/>
            <a:chExt cx="6265849" cy="508000"/>
          </a:xfrm>
        </p:grpSpPr>
        <p:sp>
          <p:nvSpPr>
            <p:cNvPr id="29" name="Freeform 29"/>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3EDAD8"/>
            </a:solidFill>
          </p:spPr>
        </p:sp>
        <p:sp>
          <p:nvSpPr>
            <p:cNvPr id="30" name="Freeform 30"/>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3EDAD8"/>
            </a:solidFill>
          </p:spPr>
        </p:sp>
      </p:grpSp>
      <p:grpSp>
        <p:nvGrpSpPr>
          <p:cNvPr id="31" name="Group 31"/>
          <p:cNvGrpSpPr/>
          <p:nvPr/>
        </p:nvGrpSpPr>
        <p:grpSpPr>
          <a:xfrm rot="-2699999">
            <a:off x="12340398" y="6517616"/>
            <a:ext cx="3297848" cy="267371"/>
            <a:chOff x="0" y="0"/>
            <a:chExt cx="6265849" cy="508000"/>
          </a:xfrm>
        </p:grpSpPr>
        <p:sp>
          <p:nvSpPr>
            <p:cNvPr id="32" name="Freeform 32"/>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2C92D5"/>
            </a:solidFill>
          </p:spPr>
        </p:sp>
        <p:sp>
          <p:nvSpPr>
            <p:cNvPr id="33" name="Freeform 33"/>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2C92D5"/>
            </a:solidFill>
          </p:spPr>
        </p:sp>
      </p:grpSp>
      <p:sp>
        <p:nvSpPr>
          <p:cNvPr id="34" name="TextBox 34"/>
          <p:cNvSpPr txBox="1"/>
          <p:nvPr/>
        </p:nvSpPr>
        <p:spPr>
          <a:xfrm>
            <a:off x="3565483" y="990600"/>
            <a:ext cx="11157034" cy="578358"/>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191919"/>
                </a:solidFill>
                <a:latin typeface="Halant Medium Bold"/>
              </a:rPr>
              <a:t>How Scrapवाला Works?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51262" y="2022443"/>
            <a:ext cx="1987503" cy="1987503"/>
          </a:xfrm>
          <a:prstGeom prst="rect">
            <a:avLst/>
          </a:prstGeom>
        </p:spPr>
      </p:pic>
      <p:sp>
        <p:nvSpPr>
          <p:cNvPr id="3" name="TextBox 3"/>
          <p:cNvSpPr txBox="1"/>
          <p:nvPr/>
        </p:nvSpPr>
        <p:spPr>
          <a:xfrm>
            <a:off x="9994559" y="2846650"/>
            <a:ext cx="1500909" cy="320040"/>
          </a:xfrm>
          <a:prstGeom prst="rect">
            <a:avLst/>
          </a:prstGeom>
        </p:spPr>
        <p:txBody>
          <a:bodyPr lIns="0" tIns="0" rIns="0" bIns="0" rtlCol="0" anchor="t">
            <a:spAutoFit/>
          </a:bodyPr>
          <a:lstStyle/>
          <a:p>
            <a:pPr marL="0" lvl="0" indent="0" algn="ctr">
              <a:lnSpc>
                <a:spcPts val="2580"/>
              </a:lnSpc>
              <a:spcBef>
                <a:spcPct val="0"/>
              </a:spcBef>
            </a:pPr>
            <a:r>
              <a:rPr lang="en-US" sz="2000" spc="78">
                <a:solidFill>
                  <a:srgbClr val="FFFFFF"/>
                </a:solidFill>
                <a:latin typeface="Aileron Regular Italics"/>
              </a:rPr>
              <a:t>OTP</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305541" y="4208318"/>
            <a:ext cx="1987503" cy="1987503"/>
          </a:xfrm>
          <a:prstGeom prst="rect">
            <a:avLst/>
          </a:prstGeom>
        </p:spPr>
      </p:pic>
      <p:sp>
        <p:nvSpPr>
          <p:cNvPr id="5" name="TextBox 5"/>
          <p:cNvSpPr txBox="1"/>
          <p:nvPr/>
        </p:nvSpPr>
        <p:spPr>
          <a:xfrm>
            <a:off x="12548838" y="5032525"/>
            <a:ext cx="1500909" cy="320040"/>
          </a:xfrm>
          <a:prstGeom prst="rect">
            <a:avLst/>
          </a:prstGeom>
        </p:spPr>
        <p:txBody>
          <a:bodyPr lIns="0" tIns="0" rIns="0" bIns="0" rtlCol="0" anchor="t">
            <a:spAutoFit/>
          </a:bodyPr>
          <a:lstStyle/>
          <a:p>
            <a:pPr marL="0" lvl="0" indent="0" algn="ctr">
              <a:lnSpc>
                <a:spcPts val="2580"/>
              </a:lnSpc>
              <a:spcBef>
                <a:spcPct val="0"/>
              </a:spcBef>
            </a:pPr>
            <a:r>
              <a:rPr lang="en-US" sz="2000" spc="78">
                <a:solidFill>
                  <a:srgbClr val="FFFFFF"/>
                </a:solidFill>
                <a:latin typeface="Aileron Regular Italics"/>
              </a:rPr>
              <a:t>LOGIN</a:t>
            </a:r>
          </a:p>
        </p:txBody>
      </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196982" y="4208318"/>
            <a:ext cx="1987503" cy="1987503"/>
          </a:xfrm>
          <a:prstGeom prst="rect">
            <a:avLst/>
          </a:prstGeom>
        </p:spPr>
      </p:pic>
      <p:sp>
        <p:nvSpPr>
          <p:cNvPr id="7" name="TextBox 7"/>
          <p:cNvSpPr txBox="1"/>
          <p:nvPr/>
        </p:nvSpPr>
        <p:spPr>
          <a:xfrm>
            <a:off x="7440279" y="5032525"/>
            <a:ext cx="1500909" cy="320040"/>
          </a:xfrm>
          <a:prstGeom prst="rect">
            <a:avLst/>
          </a:prstGeom>
        </p:spPr>
        <p:txBody>
          <a:bodyPr lIns="0" tIns="0" rIns="0" bIns="0" rtlCol="0" anchor="t">
            <a:spAutoFit/>
          </a:bodyPr>
          <a:lstStyle/>
          <a:p>
            <a:pPr marL="0" lvl="0" indent="0" algn="ctr">
              <a:lnSpc>
                <a:spcPts val="2580"/>
              </a:lnSpc>
              <a:spcBef>
                <a:spcPct val="0"/>
              </a:spcBef>
            </a:pPr>
            <a:r>
              <a:rPr lang="en-US" sz="2000" spc="78">
                <a:solidFill>
                  <a:srgbClr val="FFFFFF"/>
                </a:solidFill>
                <a:latin typeface="Aileron Regular"/>
              </a:rPr>
              <a:t>LOGOUT</a:t>
            </a:r>
          </a:p>
        </p:txBody>
      </p:sp>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088462" y="7270797"/>
            <a:ext cx="1987503" cy="1987503"/>
          </a:xfrm>
          <a:prstGeom prst="rect">
            <a:avLst/>
          </a:prstGeom>
        </p:spPr>
      </p:pic>
      <p:sp>
        <p:nvSpPr>
          <p:cNvPr id="9" name="TextBox 9"/>
          <p:cNvSpPr txBox="1"/>
          <p:nvPr/>
        </p:nvSpPr>
        <p:spPr>
          <a:xfrm>
            <a:off x="11331759" y="7933079"/>
            <a:ext cx="1500909" cy="643890"/>
          </a:xfrm>
          <a:prstGeom prst="rect">
            <a:avLst/>
          </a:prstGeom>
        </p:spPr>
        <p:txBody>
          <a:bodyPr lIns="0" tIns="0" rIns="0" bIns="0" rtlCol="0" anchor="t">
            <a:spAutoFit/>
          </a:bodyPr>
          <a:lstStyle/>
          <a:p>
            <a:pPr marL="0" lvl="0" indent="0" algn="ctr">
              <a:lnSpc>
                <a:spcPts val="2580"/>
              </a:lnSpc>
              <a:spcBef>
                <a:spcPct val="0"/>
              </a:spcBef>
            </a:pPr>
            <a:r>
              <a:rPr lang="en-US" sz="2000" spc="78">
                <a:solidFill>
                  <a:srgbClr val="FFFFFF"/>
                </a:solidFill>
                <a:latin typeface="Aileron Regular Italics"/>
              </a:rPr>
              <a:t>SELECT PRODUCT</a:t>
            </a:r>
          </a:p>
        </p:txBody>
      </p:sp>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130673" y="7270797"/>
            <a:ext cx="1987503" cy="1987503"/>
          </a:xfrm>
          <a:prstGeom prst="rect">
            <a:avLst/>
          </a:prstGeom>
        </p:spPr>
      </p:pic>
      <p:sp>
        <p:nvSpPr>
          <p:cNvPr id="11" name="TextBox 11"/>
          <p:cNvSpPr txBox="1"/>
          <p:nvPr/>
        </p:nvSpPr>
        <p:spPr>
          <a:xfrm>
            <a:off x="8373970" y="7933079"/>
            <a:ext cx="1500909" cy="643890"/>
          </a:xfrm>
          <a:prstGeom prst="rect">
            <a:avLst/>
          </a:prstGeom>
        </p:spPr>
        <p:txBody>
          <a:bodyPr lIns="0" tIns="0" rIns="0" bIns="0" rtlCol="0" anchor="t">
            <a:spAutoFit/>
          </a:bodyPr>
          <a:lstStyle/>
          <a:p>
            <a:pPr marL="0" lvl="0" indent="0" algn="ctr">
              <a:lnSpc>
                <a:spcPts val="2580"/>
              </a:lnSpc>
              <a:spcBef>
                <a:spcPct val="0"/>
              </a:spcBef>
            </a:pPr>
            <a:r>
              <a:rPr lang="en-US" sz="2000" spc="78">
                <a:solidFill>
                  <a:srgbClr val="FFFFFF"/>
                </a:solidFill>
                <a:latin typeface="Aileron Regular Italics"/>
              </a:rPr>
              <a:t>SCHEDULE PICKUP</a:t>
            </a:r>
          </a:p>
        </p:txBody>
      </p:sp>
      <p:grpSp>
        <p:nvGrpSpPr>
          <p:cNvPr id="12" name="Group 12"/>
          <p:cNvGrpSpPr/>
          <p:nvPr/>
        </p:nvGrpSpPr>
        <p:grpSpPr>
          <a:xfrm>
            <a:off x="1028700" y="1028700"/>
            <a:ext cx="5688114" cy="1746296"/>
            <a:chOff x="0" y="0"/>
            <a:chExt cx="7584152" cy="2328394"/>
          </a:xfrm>
        </p:grpSpPr>
        <p:sp>
          <p:nvSpPr>
            <p:cNvPr id="13" name="TextBox 13"/>
            <p:cNvSpPr txBox="1"/>
            <p:nvPr/>
          </p:nvSpPr>
          <p:spPr>
            <a:xfrm>
              <a:off x="0" y="-47625"/>
              <a:ext cx="7584152" cy="1555369"/>
            </a:xfrm>
            <a:prstGeom prst="rect">
              <a:avLst/>
            </a:prstGeom>
          </p:spPr>
          <p:txBody>
            <a:bodyPr lIns="0" tIns="0" rIns="0" bIns="0" rtlCol="0" anchor="t">
              <a:spAutoFit/>
            </a:bodyPr>
            <a:lstStyle/>
            <a:p>
              <a:pPr>
                <a:lnSpc>
                  <a:spcPts val="4716"/>
                </a:lnSpc>
              </a:pPr>
              <a:r>
                <a:rPr lang="en-US" sz="3600" spc="107">
                  <a:solidFill>
                    <a:srgbClr val="191919"/>
                  </a:solidFill>
                  <a:latin typeface="Aileron Heavy"/>
                </a:rPr>
                <a:t>End to End Flow of User</a:t>
              </a:r>
            </a:p>
            <a:p>
              <a:pPr marL="0" lvl="0" indent="0">
                <a:lnSpc>
                  <a:spcPts val="4716"/>
                </a:lnSpc>
                <a:spcBef>
                  <a:spcPct val="0"/>
                </a:spcBef>
              </a:pPr>
              <a:endParaRPr lang="en-US" sz="3600" spc="107">
                <a:solidFill>
                  <a:srgbClr val="191919"/>
                </a:solidFill>
                <a:latin typeface="Aileron Heavy"/>
              </a:endParaRPr>
            </a:p>
          </p:txBody>
        </p:sp>
        <p:sp>
          <p:nvSpPr>
            <p:cNvPr id="14" name="TextBox 14"/>
            <p:cNvSpPr txBox="1"/>
            <p:nvPr/>
          </p:nvSpPr>
          <p:spPr>
            <a:xfrm>
              <a:off x="0" y="1749697"/>
              <a:ext cx="7584152" cy="578697"/>
            </a:xfrm>
            <a:prstGeom prst="rect">
              <a:avLst/>
            </a:prstGeom>
          </p:spPr>
          <p:txBody>
            <a:bodyPr lIns="0" tIns="0" rIns="0" bIns="0" rtlCol="0" anchor="t">
              <a:spAutoFit/>
            </a:bodyPr>
            <a:lstStyle/>
            <a:p>
              <a:pPr marL="0" lvl="0" indent="0">
                <a:lnSpc>
                  <a:spcPts val="3640"/>
                </a:lnSpc>
              </a:pPr>
              <a:endParaRPr/>
            </a:p>
          </p:txBody>
        </p:sp>
      </p:grpSp>
      <p:pic>
        <p:nvPicPr>
          <p:cNvPr id="15" name="Picture 1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2326355">
            <a:off x="12117143" y="3482399"/>
            <a:ext cx="683908" cy="352213"/>
          </a:xfrm>
          <a:prstGeom prst="rect">
            <a:avLst/>
          </a:prstGeom>
        </p:spPr>
      </p:pic>
      <p:pic>
        <p:nvPicPr>
          <p:cNvPr id="16" name="Picture 16"/>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7224167">
            <a:off x="12734011" y="6646137"/>
            <a:ext cx="683908" cy="352213"/>
          </a:xfrm>
          <a:prstGeom prst="rect">
            <a:avLst/>
          </a:prstGeom>
        </p:spPr>
      </p:pic>
      <p:pic>
        <p:nvPicPr>
          <p:cNvPr id="17" name="Picture 17"/>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10800000">
            <a:off x="10261365" y="8088442"/>
            <a:ext cx="683908" cy="352213"/>
          </a:xfrm>
          <a:prstGeom prst="rect">
            <a:avLst/>
          </a:prstGeom>
        </p:spPr>
      </p:pic>
      <p:pic>
        <p:nvPicPr>
          <p:cNvPr id="18" name="Picture 18"/>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6629475">
            <a:off x="8155043" y="6646137"/>
            <a:ext cx="683908" cy="352213"/>
          </a:xfrm>
          <a:prstGeom prst="rect">
            <a:avLst/>
          </a:prstGeom>
        </p:spPr>
      </p:pic>
      <p:pic>
        <p:nvPicPr>
          <p:cNvPr id="19" name="Picture 19"/>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2466741">
            <a:off x="8782470" y="3488487"/>
            <a:ext cx="683908" cy="352213"/>
          </a:xfrm>
          <a:prstGeom prst="rect">
            <a:avLst/>
          </a:prstGeom>
        </p:spPr>
      </p:pic>
      <p:sp>
        <p:nvSpPr>
          <p:cNvPr id="20" name="TextBox 20"/>
          <p:cNvSpPr txBox="1"/>
          <p:nvPr/>
        </p:nvSpPr>
        <p:spPr>
          <a:xfrm>
            <a:off x="8212327" y="1073753"/>
            <a:ext cx="5837420" cy="462916"/>
          </a:xfrm>
          <a:prstGeom prst="rect">
            <a:avLst/>
          </a:prstGeom>
        </p:spPr>
        <p:txBody>
          <a:bodyPr lIns="0" tIns="0" rIns="0" bIns="0" rtlCol="0" anchor="t">
            <a:spAutoFit/>
          </a:bodyPr>
          <a:lstStyle/>
          <a:p>
            <a:pPr algn="ctr">
              <a:lnSpc>
                <a:spcPts val="3899"/>
              </a:lnSpc>
            </a:pPr>
            <a:r>
              <a:rPr lang="en-US" sz="2599" spc="129">
                <a:solidFill>
                  <a:srgbClr val="191919"/>
                </a:solidFill>
                <a:latin typeface="Aileron Regular Bold"/>
              </a:rPr>
              <a:t>OTP Verification of User</a:t>
            </a:r>
          </a:p>
        </p:txBody>
      </p:sp>
      <p:sp>
        <p:nvSpPr>
          <p:cNvPr id="21" name="TextBox 21"/>
          <p:cNvSpPr txBox="1"/>
          <p:nvPr/>
        </p:nvSpPr>
        <p:spPr>
          <a:xfrm>
            <a:off x="13605457" y="7752103"/>
            <a:ext cx="4529135" cy="948691"/>
          </a:xfrm>
          <a:prstGeom prst="rect">
            <a:avLst/>
          </a:prstGeom>
        </p:spPr>
        <p:txBody>
          <a:bodyPr lIns="0" tIns="0" rIns="0" bIns="0" rtlCol="0" anchor="t">
            <a:spAutoFit/>
          </a:bodyPr>
          <a:lstStyle/>
          <a:p>
            <a:pPr algn="ctr">
              <a:lnSpc>
                <a:spcPts val="3899"/>
              </a:lnSpc>
            </a:pPr>
            <a:r>
              <a:rPr lang="en-US" sz="2599" spc="129">
                <a:solidFill>
                  <a:srgbClr val="191919"/>
                </a:solidFill>
                <a:latin typeface="Aileron Regular Bold"/>
              </a:rPr>
              <a:t>Product selection by user</a:t>
            </a:r>
          </a:p>
          <a:p>
            <a:pPr algn="ctr">
              <a:lnSpc>
                <a:spcPts val="3899"/>
              </a:lnSpc>
            </a:pPr>
            <a:endParaRPr lang="en-US" sz="2599" spc="129">
              <a:solidFill>
                <a:srgbClr val="191919"/>
              </a:solidFill>
              <a:latin typeface="Aileron Regular Bold"/>
            </a:endParaRPr>
          </a:p>
        </p:txBody>
      </p:sp>
      <p:sp>
        <p:nvSpPr>
          <p:cNvPr id="22" name="TextBox 22"/>
          <p:cNvSpPr txBox="1"/>
          <p:nvPr/>
        </p:nvSpPr>
        <p:spPr>
          <a:xfrm>
            <a:off x="14531169" y="4699149"/>
            <a:ext cx="2677710" cy="948691"/>
          </a:xfrm>
          <a:prstGeom prst="rect">
            <a:avLst/>
          </a:prstGeom>
        </p:spPr>
        <p:txBody>
          <a:bodyPr lIns="0" tIns="0" rIns="0" bIns="0" rtlCol="0" anchor="t">
            <a:spAutoFit/>
          </a:bodyPr>
          <a:lstStyle/>
          <a:p>
            <a:pPr algn="ctr">
              <a:lnSpc>
                <a:spcPts val="3899"/>
              </a:lnSpc>
            </a:pPr>
            <a:r>
              <a:rPr lang="en-US" sz="2599" spc="129">
                <a:solidFill>
                  <a:srgbClr val="191919"/>
                </a:solidFill>
                <a:latin typeface="Aileron Regular Bold"/>
              </a:rPr>
              <a:t>Login of User</a:t>
            </a:r>
          </a:p>
          <a:p>
            <a:pPr algn="ctr">
              <a:lnSpc>
                <a:spcPts val="3899"/>
              </a:lnSpc>
            </a:pPr>
            <a:endParaRPr lang="en-US" sz="2599" spc="129">
              <a:solidFill>
                <a:srgbClr val="191919"/>
              </a:solidFill>
              <a:latin typeface="Aileron Regular Bold"/>
            </a:endParaRPr>
          </a:p>
        </p:txBody>
      </p:sp>
      <p:sp>
        <p:nvSpPr>
          <p:cNvPr id="23" name="TextBox 23"/>
          <p:cNvSpPr txBox="1"/>
          <p:nvPr/>
        </p:nvSpPr>
        <p:spPr>
          <a:xfrm>
            <a:off x="4273983" y="4932512"/>
            <a:ext cx="2677710" cy="462916"/>
          </a:xfrm>
          <a:prstGeom prst="rect">
            <a:avLst/>
          </a:prstGeom>
        </p:spPr>
        <p:txBody>
          <a:bodyPr lIns="0" tIns="0" rIns="0" bIns="0" rtlCol="0" anchor="t">
            <a:spAutoFit/>
          </a:bodyPr>
          <a:lstStyle/>
          <a:p>
            <a:pPr algn="ctr">
              <a:lnSpc>
                <a:spcPts val="3899"/>
              </a:lnSpc>
            </a:pPr>
            <a:r>
              <a:rPr lang="en-US" sz="2599" spc="129">
                <a:solidFill>
                  <a:srgbClr val="191919"/>
                </a:solidFill>
                <a:latin typeface="Aileron Regular Bold"/>
              </a:rPr>
              <a:t>User Logout</a:t>
            </a:r>
          </a:p>
        </p:txBody>
      </p:sp>
      <p:sp>
        <p:nvSpPr>
          <p:cNvPr id="24" name="TextBox 24"/>
          <p:cNvSpPr txBox="1"/>
          <p:nvPr/>
        </p:nvSpPr>
        <p:spPr>
          <a:xfrm>
            <a:off x="2691896" y="7875929"/>
            <a:ext cx="4748383" cy="462916"/>
          </a:xfrm>
          <a:prstGeom prst="rect">
            <a:avLst/>
          </a:prstGeom>
        </p:spPr>
        <p:txBody>
          <a:bodyPr lIns="0" tIns="0" rIns="0" bIns="0" rtlCol="0" anchor="t">
            <a:spAutoFit/>
          </a:bodyPr>
          <a:lstStyle/>
          <a:p>
            <a:pPr algn="ctr">
              <a:lnSpc>
                <a:spcPts val="3899"/>
              </a:lnSpc>
            </a:pPr>
            <a:r>
              <a:rPr lang="en-US" sz="2599" spc="129">
                <a:solidFill>
                  <a:srgbClr val="191919"/>
                </a:solidFill>
                <a:latin typeface="Aileron Regular Bold"/>
              </a:rPr>
              <a:t>Pickup Scheduling by User</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65483" y="720471"/>
            <a:ext cx="11157034" cy="578358"/>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191919"/>
                </a:solidFill>
                <a:latin typeface="Halant Medium"/>
              </a:rPr>
              <a:t>FUTURE SCOPE</a:t>
            </a:r>
          </a:p>
        </p:txBody>
      </p:sp>
      <p:sp>
        <p:nvSpPr>
          <p:cNvPr id="3" name="TextBox 3"/>
          <p:cNvSpPr txBox="1"/>
          <p:nvPr/>
        </p:nvSpPr>
        <p:spPr>
          <a:xfrm>
            <a:off x="1028700" y="1780000"/>
            <a:ext cx="16230600" cy="4552950"/>
          </a:xfrm>
          <a:prstGeom prst="rect">
            <a:avLst/>
          </a:prstGeom>
        </p:spPr>
        <p:txBody>
          <a:bodyPr lIns="0" tIns="0" rIns="0" bIns="0" rtlCol="0" anchor="t">
            <a:spAutoFit/>
          </a:bodyPr>
          <a:lstStyle/>
          <a:p>
            <a:pPr marL="647700" lvl="1" indent="-323850" algn="just">
              <a:lnSpc>
                <a:spcPts val="4500"/>
              </a:lnSpc>
              <a:buFont typeface="Arial"/>
              <a:buChar char="•"/>
            </a:pPr>
            <a:r>
              <a:rPr lang="en-US" sz="3000" spc="150">
                <a:solidFill>
                  <a:srgbClr val="191919"/>
                </a:solidFill>
                <a:latin typeface="Aileron Regular"/>
              </a:rPr>
              <a:t>In future we can provide live location of the scrap owner for the best navigation for collecting scrap.</a:t>
            </a:r>
          </a:p>
          <a:p>
            <a:pPr algn="just">
              <a:lnSpc>
                <a:spcPts val="4500"/>
              </a:lnSpc>
            </a:pPr>
            <a:endParaRPr lang="en-US" sz="3000" spc="150">
              <a:solidFill>
                <a:srgbClr val="191919"/>
              </a:solidFill>
              <a:latin typeface="Aileron Regular"/>
            </a:endParaRPr>
          </a:p>
          <a:p>
            <a:pPr marL="647700" lvl="1" indent="-323850" algn="just">
              <a:lnSpc>
                <a:spcPts val="4500"/>
              </a:lnSpc>
              <a:buFont typeface="Arial"/>
              <a:buChar char="•"/>
            </a:pPr>
            <a:r>
              <a:rPr lang="en-US" sz="3000" spc="150">
                <a:solidFill>
                  <a:srgbClr val="191919"/>
                </a:solidFill>
                <a:latin typeface="Aileron Regular"/>
              </a:rPr>
              <a:t>This web-based application in future will be available for more than ten cities.</a:t>
            </a:r>
          </a:p>
          <a:p>
            <a:pPr algn="just">
              <a:lnSpc>
                <a:spcPts val="4500"/>
              </a:lnSpc>
            </a:pPr>
            <a:r>
              <a:rPr lang="en-US" sz="3000" spc="150">
                <a:solidFill>
                  <a:srgbClr val="191919"/>
                </a:solidFill>
                <a:latin typeface="Aileron Regular"/>
              </a:rPr>
              <a:t> </a:t>
            </a:r>
          </a:p>
          <a:p>
            <a:pPr marL="647700" lvl="1" indent="-323850" algn="just">
              <a:lnSpc>
                <a:spcPts val="4500"/>
              </a:lnSpc>
              <a:buFont typeface="Arial"/>
              <a:buChar char="•"/>
            </a:pPr>
            <a:r>
              <a:rPr lang="en-US" sz="3000" spc="150">
                <a:solidFill>
                  <a:srgbClr val="191919"/>
                </a:solidFill>
                <a:latin typeface="Aileron Regular"/>
              </a:rPr>
              <a:t>In future user will be able to pay online.</a:t>
            </a:r>
          </a:p>
          <a:p>
            <a:pPr algn="just">
              <a:lnSpc>
                <a:spcPts val="4500"/>
              </a:lnSpc>
            </a:pPr>
            <a:endParaRPr lang="en-US" sz="3000" spc="150">
              <a:solidFill>
                <a:srgbClr val="191919"/>
              </a:solidFill>
              <a:latin typeface="Aileron Regular"/>
            </a:endParaRPr>
          </a:p>
          <a:p>
            <a:pPr algn="just">
              <a:lnSpc>
                <a:spcPts val="4500"/>
              </a:lnSpc>
            </a:pPr>
            <a:endParaRPr lang="en-US" sz="3000" spc="150">
              <a:solidFill>
                <a:srgbClr val="191919"/>
              </a:solidFill>
              <a:latin typeface="Aileron Regular"/>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18745" y="2278764"/>
            <a:ext cx="6740555" cy="5729472"/>
          </a:xfrm>
          <a:prstGeom prst="rect">
            <a:avLst/>
          </a:prstGeom>
        </p:spPr>
      </p:pic>
      <p:sp>
        <p:nvSpPr>
          <p:cNvPr id="3" name="TextBox 3"/>
          <p:cNvSpPr txBox="1"/>
          <p:nvPr/>
        </p:nvSpPr>
        <p:spPr>
          <a:xfrm>
            <a:off x="3172596" y="4274503"/>
            <a:ext cx="5706428" cy="1566544"/>
          </a:xfrm>
          <a:prstGeom prst="rect">
            <a:avLst/>
          </a:prstGeom>
        </p:spPr>
        <p:txBody>
          <a:bodyPr lIns="0" tIns="0" rIns="0" bIns="0" rtlCol="0" anchor="t">
            <a:spAutoFit/>
          </a:bodyPr>
          <a:lstStyle/>
          <a:p>
            <a:pPr algn="ctr">
              <a:lnSpc>
                <a:spcPts val="12880"/>
              </a:lnSpc>
            </a:pPr>
            <a:r>
              <a:rPr lang="en-US" sz="9200">
                <a:solidFill>
                  <a:srgbClr val="000000"/>
                </a:solidFill>
                <a:latin typeface="Halant Medium Bold"/>
              </a:rPr>
              <a:t>Thank You</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65483" y="720471"/>
            <a:ext cx="11157034" cy="578358"/>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191919"/>
                </a:solidFill>
                <a:latin typeface="Halant Medium"/>
              </a:rPr>
              <a:t>INTRODUCTION</a:t>
            </a:r>
          </a:p>
        </p:txBody>
      </p:sp>
      <p:sp>
        <p:nvSpPr>
          <p:cNvPr id="3" name="TextBox 3"/>
          <p:cNvSpPr txBox="1"/>
          <p:nvPr/>
        </p:nvSpPr>
        <p:spPr>
          <a:xfrm>
            <a:off x="1028700" y="1780000"/>
            <a:ext cx="16230600" cy="7410450"/>
          </a:xfrm>
          <a:prstGeom prst="rect">
            <a:avLst/>
          </a:prstGeom>
        </p:spPr>
        <p:txBody>
          <a:bodyPr lIns="0" tIns="0" rIns="0" bIns="0" rtlCol="0" anchor="t">
            <a:spAutoFit/>
          </a:bodyPr>
          <a:lstStyle/>
          <a:p>
            <a:pPr marL="647700" lvl="1" indent="-323850" algn="just">
              <a:lnSpc>
                <a:spcPts val="4500"/>
              </a:lnSpc>
              <a:buFont typeface="Arial"/>
              <a:buChar char="•"/>
            </a:pPr>
            <a:r>
              <a:rPr lang="en-US" sz="3000" spc="150">
                <a:solidFill>
                  <a:srgbClr val="191919"/>
                </a:solidFill>
                <a:latin typeface="Aileron Regular"/>
              </a:rPr>
              <a:t>Scrap Wala Web Application is a common web-based platform for common people as well as for any organization/Industries.</a:t>
            </a:r>
          </a:p>
          <a:p>
            <a:pPr algn="just">
              <a:lnSpc>
                <a:spcPts val="4500"/>
              </a:lnSpc>
            </a:pPr>
            <a:endParaRPr lang="en-US" sz="3000" spc="150">
              <a:solidFill>
                <a:srgbClr val="191919"/>
              </a:solidFill>
              <a:latin typeface="Aileron Regular"/>
            </a:endParaRPr>
          </a:p>
          <a:p>
            <a:pPr marL="647700" lvl="1" indent="-323850" algn="just">
              <a:lnSpc>
                <a:spcPts val="4500"/>
              </a:lnSpc>
              <a:buFont typeface="Arial"/>
              <a:buChar char="•"/>
            </a:pPr>
            <a:r>
              <a:rPr lang="en-US" sz="3000" spc="150">
                <a:solidFill>
                  <a:srgbClr val="191919"/>
                </a:solidFill>
                <a:latin typeface="Aileron Regular"/>
              </a:rPr>
              <a:t>This application Provides faster and reliable response as well as ensures the best solution.</a:t>
            </a:r>
          </a:p>
          <a:p>
            <a:pPr algn="just">
              <a:lnSpc>
                <a:spcPts val="4500"/>
              </a:lnSpc>
            </a:pPr>
            <a:endParaRPr lang="en-US" sz="3000" spc="150">
              <a:solidFill>
                <a:srgbClr val="191919"/>
              </a:solidFill>
              <a:latin typeface="Aileron Regular"/>
            </a:endParaRPr>
          </a:p>
          <a:p>
            <a:pPr marL="647700" lvl="1" indent="-323850" algn="just">
              <a:lnSpc>
                <a:spcPts val="4500"/>
              </a:lnSpc>
              <a:buFont typeface="Arial"/>
              <a:buChar char="•"/>
            </a:pPr>
            <a:r>
              <a:rPr lang="en-US" sz="3000" spc="150">
                <a:solidFill>
                  <a:srgbClr val="191919"/>
                </a:solidFill>
                <a:latin typeface="Aileron Regular"/>
              </a:rPr>
              <a:t>Here, the user will schedule the scrap collection place, date and time. The scrap collector will come according to the scheduled meeting and will collect all the scrap which we are willing to sell.</a:t>
            </a:r>
          </a:p>
          <a:p>
            <a:pPr algn="just">
              <a:lnSpc>
                <a:spcPts val="4500"/>
              </a:lnSpc>
            </a:pPr>
            <a:endParaRPr lang="en-US" sz="3000" spc="150">
              <a:solidFill>
                <a:srgbClr val="191919"/>
              </a:solidFill>
              <a:latin typeface="Aileron Regular"/>
            </a:endParaRPr>
          </a:p>
          <a:p>
            <a:pPr algn="just">
              <a:lnSpc>
                <a:spcPts val="4500"/>
              </a:lnSpc>
            </a:pPr>
            <a:endParaRPr lang="en-US" sz="3000" spc="150">
              <a:solidFill>
                <a:srgbClr val="191919"/>
              </a:solidFill>
              <a:latin typeface="Aileron Regular"/>
            </a:endParaRPr>
          </a:p>
          <a:p>
            <a:pPr algn="just">
              <a:lnSpc>
                <a:spcPts val="4500"/>
              </a:lnSpc>
            </a:pPr>
            <a:endParaRPr lang="en-US" sz="3000" spc="150">
              <a:solidFill>
                <a:srgbClr val="191919"/>
              </a:solidFill>
              <a:latin typeface="Aileron Regular"/>
            </a:endParaRPr>
          </a:p>
          <a:p>
            <a:pPr algn="just">
              <a:lnSpc>
                <a:spcPts val="4500"/>
              </a:lnSpc>
            </a:pPr>
            <a:endParaRPr lang="en-US" sz="3000" spc="150">
              <a:solidFill>
                <a:srgbClr val="191919"/>
              </a:solidFill>
              <a:latin typeface="Aileron Regular"/>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962150"/>
            <a:ext cx="16230600" cy="6267450"/>
          </a:xfrm>
          <a:prstGeom prst="rect">
            <a:avLst/>
          </a:prstGeom>
        </p:spPr>
        <p:txBody>
          <a:bodyPr lIns="0" tIns="0" rIns="0" bIns="0" rtlCol="0" anchor="t">
            <a:spAutoFit/>
          </a:bodyPr>
          <a:lstStyle/>
          <a:p>
            <a:pPr marL="647700" lvl="1" indent="-323850" algn="just">
              <a:lnSpc>
                <a:spcPts val="4500"/>
              </a:lnSpc>
              <a:buFont typeface="Arial"/>
              <a:buChar char="•"/>
            </a:pPr>
            <a:r>
              <a:rPr lang="en-US" sz="3000" spc="150">
                <a:solidFill>
                  <a:srgbClr val="191919"/>
                </a:solidFill>
                <a:latin typeface="Aileron Regular"/>
              </a:rPr>
              <a:t>The application is a door-to-door scrap collecting and recycling service. It also provides different sectors which include individual House, Society, Organization, and Industries.</a:t>
            </a:r>
          </a:p>
          <a:p>
            <a:pPr algn="just">
              <a:lnSpc>
                <a:spcPts val="4500"/>
              </a:lnSpc>
            </a:pPr>
            <a:endParaRPr lang="en-US" sz="3000" spc="150">
              <a:solidFill>
                <a:srgbClr val="191919"/>
              </a:solidFill>
              <a:latin typeface="Aileron Regular"/>
            </a:endParaRPr>
          </a:p>
          <a:p>
            <a:pPr marL="647700" lvl="1" indent="-323850" algn="just">
              <a:lnSpc>
                <a:spcPts val="4500"/>
              </a:lnSpc>
              <a:buFont typeface="Arial"/>
              <a:buChar char="•"/>
            </a:pPr>
            <a:r>
              <a:rPr lang="en-US" sz="3000" spc="150">
                <a:solidFill>
                  <a:srgbClr val="191919"/>
                </a:solidFill>
                <a:latin typeface="Aileron Regular"/>
              </a:rPr>
              <a:t>The scrap service provider is one of the most effective uses of the World Wide Web. </a:t>
            </a:r>
          </a:p>
          <a:p>
            <a:pPr algn="just">
              <a:lnSpc>
                <a:spcPts val="4500"/>
              </a:lnSpc>
            </a:pPr>
            <a:endParaRPr lang="en-US" sz="3000" spc="150">
              <a:solidFill>
                <a:srgbClr val="191919"/>
              </a:solidFill>
              <a:latin typeface="Aileron Regular"/>
            </a:endParaRPr>
          </a:p>
          <a:p>
            <a:pPr marL="647700" lvl="1" indent="-323850" algn="just">
              <a:lnSpc>
                <a:spcPts val="4500"/>
              </a:lnSpc>
              <a:buFont typeface="Arial"/>
              <a:buChar char="•"/>
            </a:pPr>
            <a:r>
              <a:rPr lang="en-US" sz="3000" spc="150">
                <a:solidFill>
                  <a:srgbClr val="191919"/>
                </a:solidFill>
                <a:latin typeface="Aileron Regular"/>
              </a:rPr>
              <a:t>The primary goal of an e-scrap service site is to make scrap free environment.</a:t>
            </a:r>
          </a:p>
          <a:p>
            <a:pPr algn="just">
              <a:lnSpc>
                <a:spcPts val="4500"/>
              </a:lnSpc>
            </a:pPr>
            <a:endParaRPr lang="en-US" sz="3000" spc="150">
              <a:solidFill>
                <a:srgbClr val="191919"/>
              </a:solidFill>
              <a:latin typeface="Aileron Regular"/>
            </a:endParaRPr>
          </a:p>
          <a:p>
            <a:pPr algn="just">
              <a:lnSpc>
                <a:spcPts val="4500"/>
              </a:lnSpc>
            </a:pPr>
            <a:endParaRPr lang="en-US" sz="3000" spc="150">
              <a:solidFill>
                <a:srgbClr val="191919"/>
              </a:solidFill>
              <a:latin typeface="Aileron Regular"/>
            </a:endParaRPr>
          </a:p>
          <a:p>
            <a:pPr algn="just">
              <a:lnSpc>
                <a:spcPts val="4500"/>
              </a:lnSpc>
            </a:pPr>
            <a:endParaRPr lang="en-US" sz="3000" spc="150">
              <a:solidFill>
                <a:srgbClr val="191919"/>
              </a:solidFill>
              <a:latin typeface="Aileron Regular"/>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096893" y="1079145"/>
            <a:ext cx="7842579" cy="8128710"/>
          </a:xfrm>
          <a:prstGeom prst="rect">
            <a:avLst/>
          </a:prstGeom>
        </p:spPr>
      </p:pic>
      <p:pic>
        <p:nvPicPr>
          <p:cNvPr id="3" name="Picture 3"/>
          <p:cNvPicPr>
            <a:picLocks noChangeAspect="1"/>
          </p:cNvPicPr>
          <p:nvPr/>
        </p:nvPicPr>
        <p:blipFill>
          <a:blip r:embed="rId4"/>
          <a:srcRect/>
          <a:stretch>
            <a:fillRect/>
          </a:stretch>
        </p:blipFill>
        <p:spPr>
          <a:xfrm>
            <a:off x="8681097" y="1564082"/>
            <a:ext cx="8992338" cy="7158835"/>
          </a:xfrm>
          <a:prstGeom prst="rect">
            <a:avLst/>
          </a:prstGeom>
        </p:spPr>
      </p:pic>
      <p:sp>
        <p:nvSpPr>
          <p:cNvPr id="4" name="TextBox 4"/>
          <p:cNvSpPr txBox="1"/>
          <p:nvPr/>
        </p:nvSpPr>
        <p:spPr>
          <a:xfrm>
            <a:off x="1442835" y="3784600"/>
            <a:ext cx="6872849" cy="2813050"/>
          </a:xfrm>
          <a:prstGeom prst="rect">
            <a:avLst/>
          </a:prstGeom>
        </p:spPr>
        <p:txBody>
          <a:bodyPr lIns="0" tIns="0" rIns="0" bIns="0" rtlCol="0" anchor="t">
            <a:spAutoFit/>
          </a:bodyPr>
          <a:lstStyle/>
          <a:p>
            <a:pPr algn="ctr">
              <a:lnSpc>
                <a:spcPts val="10999"/>
              </a:lnSpc>
            </a:pPr>
            <a:r>
              <a:rPr lang="en-US" sz="9999">
                <a:solidFill>
                  <a:srgbClr val="191919"/>
                </a:solidFill>
                <a:latin typeface="Halant Medium Bold"/>
              </a:rPr>
              <a:t>Why </a:t>
            </a:r>
          </a:p>
          <a:p>
            <a:pPr algn="ctr">
              <a:lnSpc>
                <a:spcPts val="10999"/>
              </a:lnSpc>
            </a:pPr>
            <a:r>
              <a:rPr lang="en-US" sz="9999">
                <a:solidFill>
                  <a:srgbClr val="191919"/>
                </a:solidFill>
                <a:latin typeface="Halant Medium Bold"/>
              </a:rPr>
              <a:t>Scrapवाला?</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65483" y="1119424"/>
            <a:ext cx="11157034" cy="1168908"/>
          </a:xfrm>
          <a:prstGeom prst="rect">
            <a:avLst/>
          </a:prstGeom>
        </p:spPr>
        <p:txBody>
          <a:bodyPr lIns="0" tIns="0" rIns="0" bIns="0" rtlCol="0" anchor="t">
            <a:spAutoFit/>
          </a:bodyPr>
          <a:lstStyle/>
          <a:p>
            <a:pPr algn="ctr">
              <a:lnSpc>
                <a:spcPts val="4716"/>
              </a:lnSpc>
            </a:pPr>
            <a:r>
              <a:rPr lang="en-US" sz="3600" spc="107">
                <a:solidFill>
                  <a:srgbClr val="191919"/>
                </a:solidFill>
                <a:latin typeface="Halant Medium Bold"/>
              </a:rPr>
              <a:t>Why </a:t>
            </a:r>
          </a:p>
          <a:p>
            <a:pPr marL="0" lvl="0" indent="0" algn="ctr">
              <a:lnSpc>
                <a:spcPts val="4716"/>
              </a:lnSpc>
              <a:spcBef>
                <a:spcPct val="0"/>
              </a:spcBef>
            </a:pPr>
            <a:r>
              <a:rPr lang="en-US" sz="3600" spc="107">
                <a:solidFill>
                  <a:srgbClr val="191919"/>
                </a:solidFill>
                <a:latin typeface="Halant Medium Bold"/>
              </a:rPr>
              <a:t>Scrapवाला?</a:t>
            </a:r>
          </a:p>
        </p:txBody>
      </p:sp>
      <p:grpSp>
        <p:nvGrpSpPr>
          <p:cNvPr id="3" name="Group 3"/>
          <p:cNvGrpSpPr/>
          <p:nvPr/>
        </p:nvGrpSpPr>
        <p:grpSpPr>
          <a:xfrm>
            <a:off x="1028700" y="2974132"/>
            <a:ext cx="8115300" cy="3168537"/>
            <a:chOff x="0" y="0"/>
            <a:chExt cx="14783849" cy="5772204"/>
          </a:xfrm>
        </p:grpSpPr>
        <p:sp>
          <p:nvSpPr>
            <p:cNvPr id="4" name="Freeform 4"/>
            <p:cNvSpPr/>
            <p:nvPr/>
          </p:nvSpPr>
          <p:spPr>
            <a:xfrm>
              <a:off x="0" y="0"/>
              <a:ext cx="14783850" cy="5772204"/>
            </a:xfrm>
            <a:custGeom>
              <a:avLst/>
              <a:gdLst/>
              <a:ahLst/>
              <a:cxnLst/>
              <a:rect l="l" t="t" r="r" b="b"/>
              <a:pathLst>
                <a:path w="14783850" h="5772204">
                  <a:moveTo>
                    <a:pt x="0" y="0"/>
                  </a:moveTo>
                  <a:lnTo>
                    <a:pt x="0" y="5772204"/>
                  </a:lnTo>
                  <a:lnTo>
                    <a:pt x="14783850" y="5772204"/>
                  </a:lnTo>
                  <a:lnTo>
                    <a:pt x="14783850" y="0"/>
                  </a:lnTo>
                  <a:lnTo>
                    <a:pt x="0" y="0"/>
                  </a:lnTo>
                  <a:close/>
                  <a:moveTo>
                    <a:pt x="14722889" y="5711244"/>
                  </a:moveTo>
                  <a:lnTo>
                    <a:pt x="59690" y="5711244"/>
                  </a:lnTo>
                  <a:lnTo>
                    <a:pt x="59690" y="59690"/>
                  </a:lnTo>
                  <a:lnTo>
                    <a:pt x="14722889" y="59690"/>
                  </a:lnTo>
                  <a:lnTo>
                    <a:pt x="14722889" y="5711244"/>
                  </a:lnTo>
                  <a:close/>
                </a:path>
              </a:pathLst>
            </a:custGeom>
            <a:solidFill>
              <a:srgbClr val="191919">
                <a:alpha val="19608"/>
              </a:srgbClr>
            </a:solidFill>
          </p:spPr>
        </p:sp>
      </p:grpSp>
      <p:grpSp>
        <p:nvGrpSpPr>
          <p:cNvPr id="5" name="Group 5"/>
          <p:cNvGrpSpPr/>
          <p:nvPr/>
        </p:nvGrpSpPr>
        <p:grpSpPr>
          <a:xfrm>
            <a:off x="1028700" y="6103516"/>
            <a:ext cx="8115300" cy="3168537"/>
            <a:chOff x="0" y="0"/>
            <a:chExt cx="14783849" cy="5772204"/>
          </a:xfrm>
        </p:grpSpPr>
        <p:sp>
          <p:nvSpPr>
            <p:cNvPr id="6" name="Freeform 6"/>
            <p:cNvSpPr/>
            <p:nvPr/>
          </p:nvSpPr>
          <p:spPr>
            <a:xfrm>
              <a:off x="0" y="0"/>
              <a:ext cx="14783850" cy="5772204"/>
            </a:xfrm>
            <a:custGeom>
              <a:avLst/>
              <a:gdLst/>
              <a:ahLst/>
              <a:cxnLst/>
              <a:rect l="l" t="t" r="r" b="b"/>
              <a:pathLst>
                <a:path w="14783850" h="5772204">
                  <a:moveTo>
                    <a:pt x="0" y="0"/>
                  </a:moveTo>
                  <a:lnTo>
                    <a:pt x="0" y="5772204"/>
                  </a:lnTo>
                  <a:lnTo>
                    <a:pt x="14783850" y="5772204"/>
                  </a:lnTo>
                  <a:lnTo>
                    <a:pt x="14783850" y="0"/>
                  </a:lnTo>
                  <a:lnTo>
                    <a:pt x="0" y="0"/>
                  </a:lnTo>
                  <a:close/>
                  <a:moveTo>
                    <a:pt x="14722889" y="5711244"/>
                  </a:moveTo>
                  <a:lnTo>
                    <a:pt x="59690" y="5711244"/>
                  </a:lnTo>
                  <a:lnTo>
                    <a:pt x="59690" y="59690"/>
                  </a:lnTo>
                  <a:lnTo>
                    <a:pt x="14722889" y="59690"/>
                  </a:lnTo>
                  <a:lnTo>
                    <a:pt x="14722889" y="5711244"/>
                  </a:lnTo>
                  <a:close/>
                </a:path>
              </a:pathLst>
            </a:custGeom>
            <a:solidFill>
              <a:srgbClr val="191919">
                <a:alpha val="19608"/>
              </a:srgbClr>
            </a:solidFill>
          </p:spPr>
        </p:sp>
      </p:grpSp>
      <p:grpSp>
        <p:nvGrpSpPr>
          <p:cNvPr id="7" name="Group 7"/>
          <p:cNvGrpSpPr/>
          <p:nvPr/>
        </p:nvGrpSpPr>
        <p:grpSpPr>
          <a:xfrm>
            <a:off x="9118600" y="2974132"/>
            <a:ext cx="8115300" cy="3168537"/>
            <a:chOff x="0" y="0"/>
            <a:chExt cx="14783849" cy="5772204"/>
          </a:xfrm>
        </p:grpSpPr>
        <p:sp>
          <p:nvSpPr>
            <p:cNvPr id="8" name="Freeform 8"/>
            <p:cNvSpPr/>
            <p:nvPr/>
          </p:nvSpPr>
          <p:spPr>
            <a:xfrm>
              <a:off x="0" y="0"/>
              <a:ext cx="14783850" cy="5772204"/>
            </a:xfrm>
            <a:custGeom>
              <a:avLst/>
              <a:gdLst/>
              <a:ahLst/>
              <a:cxnLst/>
              <a:rect l="l" t="t" r="r" b="b"/>
              <a:pathLst>
                <a:path w="14783850" h="5772204">
                  <a:moveTo>
                    <a:pt x="0" y="0"/>
                  </a:moveTo>
                  <a:lnTo>
                    <a:pt x="0" y="5772204"/>
                  </a:lnTo>
                  <a:lnTo>
                    <a:pt x="14783850" y="5772204"/>
                  </a:lnTo>
                  <a:lnTo>
                    <a:pt x="14783850" y="0"/>
                  </a:lnTo>
                  <a:lnTo>
                    <a:pt x="0" y="0"/>
                  </a:lnTo>
                  <a:close/>
                  <a:moveTo>
                    <a:pt x="14722889" y="5711244"/>
                  </a:moveTo>
                  <a:lnTo>
                    <a:pt x="59690" y="5711244"/>
                  </a:lnTo>
                  <a:lnTo>
                    <a:pt x="59690" y="59690"/>
                  </a:lnTo>
                  <a:lnTo>
                    <a:pt x="14722889" y="59690"/>
                  </a:lnTo>
                  <a:lnTo>
                    <a:pt x="14722889" y="5711244"/>
                  </a:lnTo>
                  <a:close/>
                </a:path>
              </a:pathLst>
            </a:custGeom>
            <a:solidFill>
              <a:srgbClr val="191919">
                <a:alpha val="19608"/>
              </a:srgbClr>
            </a:solidFill>
          </p:spPr>
        </p:sp>
      </p:grpSp>
      <p:grpSp>
        <p:nvGrpSpPr>
          <p:cNvPr id="9" name="Group 9"/>
          <p:cNvGrpSpPr/>
          <p:nvPr/>
        </p:nvGrpSpPr>
        <p:grpSpPr>
          <a:xfrm>
            <a:off x="9118600" y="6103516"/>
            <a:ext cx="8115300" cy="3168537"/>
            <a:chOff x="0" y="0"/>
            <a:chExt cx="14783849" cy="5772204"/>
          </a:xfrm>
        </p:grpSpPr>
        <p:sp>
          <p:nvSpPr>
            <p:cNvPr id="10" name="Freeform 10"/>
            <p:cNvSpPr/>
            <p:nvPr/>
          </p:nvSpPr>
          <p:spPr>
            <a:xfrm>
              <a:off x="0" y="0"/>
              <a:ext cx="14783850" cy="5772204"/>
            </a:xfrm>
            <a:custGeom>
              <a:avLst/>
              <a:gdLst/>
              <a:ahLst/>
              <a:cxnLst/>
              <a:rect l="l" t="t" r="r" b="b"/>
              <a:pathLst>
                <a:path w="14783850" h="5772204">
                  <a:moveTo>
                    <a:pt x="0" y="0"/>
                  </a:moveTo>
                  <a:lnTo>
                    <a:pt x="0" y="5772204"/>
                  </a:lnTo>
                  <a:lnTo>
                    <a:pt x="14783850" y="5772204"/>
                  </a:lnTo>
                  <a:lnTo>
                    <a:pt x="14783850" y="0"/>
                  </a:lnTo>
                  <a:lnTo>
                    <a:pt x="0" y="0"/>
                  </a:lnTo>
                  <a:close/>
                  <a:moveTo>
                    <a:pt x="14722889" y="5711244"/>
                  </a:moveTo>
                  <a:lnTo>
                    <a:pt x="59690" y="5711244"/>
                  </a:lnTo>
                  <a:lnTo>
                    <a:pt x="59690" y="59690"/>
                  </a:lnTo>
                  <a:lnTo>
                    <a:pt x="14722889" y="59690"/>
                  </a:lnTo>
                  <a:lnTo>
                    <a:pt x="14722889" y="5711244"/>
                  </a:lnTo>
                  <a:close/>
                </a:path>
              </a:pathLst>
            </a:custGeom>
            <a:solidFill>
              <a:srgbClr val="191919">
                <a:alpha val="19608"/>
              </a:srgbClr>
            </a:solidFill>
          </p:spPr>
        </p:sp>
      </p:grpSp>
      <p:sp>
        <p:nvSpPr>
          <p:cNvPr id="11" name="AutoShape 11"/>
          <p:cNvSpPr/>
          <p:nvPr/>
        </p:nvSpPr>
        <p:spPr>
          <a:xfrm>
            <a:off x="7833163" y="4870945"/>
            <a:ext cx="1294962" cy="1251621"/>
          </a:xfrm>
          <a:prstGeom prst="rect">
            <a:avLst/>
          </a:prstGeom>
          <a:solidFill>
            <a:srgbClr val="86EAE9"/>
          </a:solidFill>
        </p:spPr>
      </p:sp>
      <p:sp>
        <p:nvSpPr>
          <p:cNvPr id="12" name="AutoShape 12"/>
          <p:cNvSpPr/>
          <p:nvPr/>
        </p:nvSpPr>
        <p:spPr>
          <a:xfrm>
            <a:off x="9134475" y="4870945"/>
            <a:ext cx="1294962" cy="1251621"/>
          </a:xfrm>
          <a:prstGeom prst="rect">
            <a:avLst/>
          </a:prstGeom>
          <a:solidFill>
            <a:srgbClr val="3EDAD8"/>
          </a:solidFill>
        </p:spPr>
      </p:sp>
      <p:sp>
        <p:nvSpPr>
          <p:cNvPr id="13" name="AutoShape 13"/>
          <p:cNvSpPr/>
          <p:nvPr/>
        </p:nvSpPr>
        <p:spPr>
          <a:xfrm>
            <a:off x="7833163" y="6133144"/>
            <a:ext cx="1294962" cy="1251621"/>
          </a:xfrm>
          <a:prstGeom prst="rect">
            <a:avLst/>
          </a:prstGeom>
          <a:solidFill>
            <a:srgbClr val="37C9EF"/>
          </a:solidFill>
        </p:spPr>
      </p:sp>
      <p:sp>
        <p:nvSpPr>
          <p:cNvPr id="14" name="AutoShape 14"/>
          <p:cNvSpPr/>
          <p:nvPr/>
        </p:nvSpPr>
        <p:spPr>
          <a:xfrm>
            <a:off x="9134475" y="6133144"/>
            <a:ext cx="1294962" cy="1251621"/>
          </a:xfrm>
          <a:prstGeom prst="rect">
            <a:avLst/>
          </a:prstGeom>
          <a:solidFill>
            <a:srgbClr val="2C92D5"/>
          </a:solidFill>
        </p:spPr>
      </p:sp>
      <p:grpSp>
        <p:nvGrpSpPr>
          <p:cNvPr id="15" name="Group 15"/>
          <p:cNvGrpSpPr/>
          <p:nvPr/>
        </p:nvGrpSpPr>
        <p:grpSpPr>
          <a:xfrm>
            <a:off x="1681441" y="3960123"/>
            <a:ext cx="5674684" cy="1196555"/>
            <a:chOff x="0" y="0"/>
            <a:chExt cx="7566245" cy="1595407"/>
          </a:xfrm>
        </p:grpSpPr>
        <p:sp>
          <p:nvSpPr>
            <p:cNvPr id="16" name="TextBox 16"/>
            <p:cNvSpPr txBox="1"/>
            <p:nvPr/>
          </p:nvSpPr>
          <p:spPr>
            <a:xfrm>
              <a:off x="0" y="649256"/>
              <a:ext cx="7566245" cy="946150"/>
            </a:xfrm>
            <a:prstGeom prst="rect">
              <a:avLst/>
            </a:prstGeom>
          </p:spPr>
          <p:txBody>
            <a:bodyPr lIns="0" tIns="0" rIns="0" bIns="0" rtlCol="0" anchor="t">
              <a:spAutoFit/>
            </a:bodyPr>
            <a:lstStyle/>
            <a:p>
              <a:pPr>
                <a:lnSpc>
                  <a:spcPts val="2999"/>
                </a:lnSpc>
              </a:pPr>
              <a:r>
                <a:rPr lang="en-US" sz="1999" spc="39">
                  <a:solidFill>
                    <a:srgbClr val="191919"/>
                  </a:solidFill>
                  <a:latin typeface="Aileron Regular"/>
                </a:rPr>
                <a:t>We provide the best value for your scrap from our network of Recyclers.</a:t>
              </a:r>
            </a:p>
          </p:txBody>
        </p:sp>
        <p:sp>
          <p:nvSpPr>
            <p:cNvPr id="17" name="TextBox 17"/>
            <p:cNvSpPr txBox="1"/>
            <p:nvPr/>
          </p:nvSpPr>
          <p:spPr>
            <a:xfrm>
              <a:off x="0" y="-28575"/>
              <a:ext cx="7566245" cy="453771"/>
            </a:xfrm>
            <a:prstGeom prst="rect">
              <a:avLst/>
            </a:prstGeom>
          </p:spPr>
          <p:txBody>
            <a:bodyPr lIns="0" tIns="0" rIns="0" bIns="0" rtlCol="0" anchor="t">
              <a:spAutoFit/>
            </a:bodyPr>
            <a:lstStyle/>
            <a:p>
              <a:pPr marL="0" lvl="0" indent="0">
                <a:lnSpc>
                  <a:spcPts val="2709"/>
                </a:lnSpc>
                <a:spcBef>
                  <a:spcPct val="0"/>
                </a:spcBef>
              </a:pPr>
              <a:r>
                <a:rPr lang="en-US" sz="2100" spc="81">
                  <a:solidFill>
                    <a:srgbClr val="191919"/>
                  </a:solidFill>
                  <a:latin typeface="Aileron Regular Bold"/>
                </a:rPr>
                <a:t>Best Rates</a:t>
              </a:r>
            </a:p>
          </p:txBody>
        </p:sp>
      </p:grpSp>
      <p:grpSp>
        <p:nvGrpSpPr>
          <p:cNvPr id="18" name="Group 18"/>
          <p:cNvGrpSpPr/>
          <p:nvPr/>
        </p:nvGrpSpPr>
        <p:grpSpPr>
          <a:xfrm>
            <a:off x="1681441" y="7089507"/>
            <a:ext cx="5674684" cy="1196555"/>
            <a:chOff x="0" y="0"/>
            <a:chExt cx="7566245" cy="1595407"/>
          </a:xfrm>
        </p:grpSpPr>
        <p:sp>
          <p:nvSpPr>
            <p:cNvPr id="19" name="TextBox 19"/>
            <p:cNvSpPr txBox="1"/>
            <p:nvPr/>
          </p:nvSpPr>
          <p:spPr>
            <a:xfrm>
              <a:off x="0" y="649256"/>
              <a:ext cx="7566245" cy="946150"/>
            </a:xfrm>
            <a:prstGeom prst="rect">
              <a:avLst/>
            </a:prstGeom>
          </p:spPr>
          <p:txBody>
            <a:bodyPr lIns="0" tIns="0" rIns="0" bIns="0" rtlCol="0" anchor="t">
              <a:spAutoFit/>
            </a:bodyPr>
            <a:lstStyle/>
            <a:p>
              <a:pPr>
                <a:lnSpc>
                  <a:spcPts val="2999"/>
                </a:lnSpc>
              </a:pPr>
              <a:r>
                <a:rPr lang="en-US" sz="1999" spc="39">
                  <a:solidFill>
                    <a:srgbClr val="191919"/>
                  </a:solidFill>
                  <a:latin typeface="Aileron Regular"/>
                </a:rPr>
                <a:t>We ensure responsible recycling of your scrap items.</a:t>
              </a:r>
            </a:p>
          </p:txBody>
        </p:sp>
        <p:sp>
          <p:nvSpPr>
            <p:cNvPr id="20" name="TextBox 20"/>
            <p:cNvSpPr txBox="1"/>
            <p:nvPr/>
          </p:nvSpPr>
          <p:spPr>
            <a:xfrm>
              <a:off x="0" y="-28575"/>
              <a:ext cx="7566245" cy="453771"/>
            </a:xfrm>
            <a:prstGeom prst="rect">
              <a:avLst/>
            </a:prstGeom>
          </p:spPr>
          <p:txBody>
            <a:bodyPr lIns="0" tIns="0" rIns="0" bIns="0" rtlCol="0" anchor="t">
              <a:spAutoFit/>
            </a:bodyPr>
            <a:lstStyle/>
            <a:p>
              <a:pPr marL="0" lvl="0" indent="0">
                <a:lnSpc>
                  <a:spcPts val="2709"/>
                </a:lnSpc>
                <a:spcBef>
                  <a:spcPct val="0"/>
                </a:spcBef>
              </a:pPr>
              <a:r>
                <a:rPr lang="en-US" sz="2100" spc="81">
                  <a:solidFill>
                    <a:srgbClr val="191919"/>
                  </a:solidFill>
                  <a:latin typeface="Aileron Regular Bold"/>
                </a:rPr>
                <a:t>Eco-friendly</a:t>
              </a:r>
            </a:p>
          </p:txBody>
        </p:sp>
      </p:grpSp>
      <p:grpSp>
        <p:nvGrpSpPr>
          <p:cNvPr id="21" name="Group 21"/>
          <p:cNvGrpSpPr/>
          <p:nvPr/>
        </p:nvGrpSpPr>
        <p:grpSpPr>
          <a:xfrm>
            <a:off x="11117018" y="3960123"/>
            <a:ext cx="5674684" cy="1196555"/>
            <a:chOff x="0" y="0"/>
            <a:chExt cx="7566245" cy="1595407"/>
          </a:xfrm>
        </p:grpSpPr>
        <p:sp>
          <p:nvSpPr>
            <p:cNvPr id="22" name="TextBox 22"/>
            <p:cNvSpPr txBox="1"/>
            <p:nvPr/>
          </p:nvSpPr>
          <p:spPr>
            <a:xfrm>
              <a:off x="0" y="649256"/>
              <a:ext cx="7566245" cy="946150"/>
            </a:xfrm>
            <a:prstGeom prst="rect">
              <a:avLst/>
            </a:prstGeom>
          </p:spPr>
          <p:txBody>
            <a:bodyPr lIns="0" tIns="0" rIns="0" bIns="0" rtlCol="0" anchor="t">
              <a:spAutoFit/>
            </a:bodyPr>
            <a:lstStyle/>
            <a:p>
              <a:pPr>
                <a:lnSpc>
                  <a:spcPts val="2999"/>
                </a:lnSpc>
              </a:pPr>
              <a:r>
                <a:rPr lang="en-US" sz="1999" spc="39">
                  <a:solidFill>
                    <a:srgbClr val="191919"/>
                  </a:solidFill>
                  <a:latin typeface="Aileron Regular"/>
                </a:rPr>
                <a:t>Doorstep pickup according to user's convenient date &amp; time.</a:t>
              </a:r>
            </a:p>
          </p:txBody>
        </p:sp>
        <p:sp>
          <p:nvSpPr>
            <p:cNvPr id="23" name="TextBox 23"/>
            <p:cNvSpPr txBox="1"/>
            <p:nvPr/>
          </p:nvSpPr>
          <p:spPr>
            <a:xfrm>
              <a:off x="0" y="-28575"/>
              <a:ext cx="7566245" cy="453771"/>
            </a:xfrm>
            <a:prstGeom prst="rect">
              <a:avLst/>
            </a:prstGeom>
          </p:spPr>
          <p:txBody>
            <a:bodyPr lIns="0" tIns="0" rIns="0" bIns="0" rtlCol="0" anchor="t">
              <a:spAutoFit/>
            </a:bodyPr>
            <a:lstStyle/>
            <a:p>
              <a:pPr marL="0" lvl="0" indent="0">
                <a:lnSpc>
                  <a:spcPts val="2709"/>
                </a:lnSpc>
                <a:spcBef>
                  <a:spcPct val="0"/>
                </a:spcBef>
              </a:pPr>
              <a:r>
                <a:rPr lang="en-US" sz="2100" spc="81">
                  <a:solidFill>
                    <a:srgbClr val="191919"/>
                  </a:solidFill>
                  <a:latin typeface="Aileron Regular Bold"/>
                </a:rPr>
                <a:t>Convenience</a:t>
              </a:r>
            </a:p>
          </p:txBody>
        </p:sp>
      </p:grpSp>
      <p:grpSp>
        <p:nvGrpSpPr>
          <p:cNvPr id="24" name="Group 24"/>
          <p:cNvGrpSpPr/>
          <p:nvPr/>
        </p:nvGrpSpPr>
        <p:grpSpPr>
          <a:xfrm>
            <a:off x="11117018" y="7091623"/>
            <a:ext cx="5674684" cy="1196555"/>
            <a:chOff x="0" y="0"/>
            <a:chExt cx="7566245" cy="1595407"/>
          </a:xfrm>
        </p:grpSpPr>
        <p:sp>
          <p:nvSpPr>
            <p:cNvPr id="25" name="TextBox 25"/>
            <p:cNvSpPr txBox="1"/>
            <p:nvPr/>
          </p:nvSpPr>
          <p:spPr>
            <a:xfrm>
              <a:off x="0" y="649256"/>
              <a:ext cx="7566245" cy="946150"/>
            </a:xfrm>
            <a:prstGeom prst="rect">
              <a:avLst/>
            </a:prstGeom>
          </p:spPr>
          <p:txBody>
            <a:bodyPr lIns="0" tIns="0" rIns="0" bIns="0" rtlCol="0" anchor="t">
              <a:spAutoFit/>
            </a:bodyPr>
            <a:lstStyle/>
            <a:p>
              <a:pPr>
                <a:lnSpc>
                  <a:spcPts val="2999"/>
                </a:lnSpc>
              </a:pPr>
              <a:r>
                <a:rPr lang="en-US" sz="1999" spc="39">
                  <a:solidFill>
                    <a:srgbClr val="191919"/>
                  </a:solidFill>
                  <a:latin typeface="Aileron Regular"/>
                </a:rPr>
                <a:t>Trained &amp; Verified Pickup Staff with Swapeco Smart Weighing Scale</a:t>
              </a:r>
            </a:p>
          </p:txBody>
        </p:sp>
        <p:sp>
          <p:nvSpPr>
            <p:cNvPr id="26" name="TextBox 26"/>
            <p:cNvSpPr txBox="1"/>
            <p:nvPr/>
          </p:nvSpPr>
          <p:spPr>
            <a:xfrm>
              <a:off x="0" y="-28575"/>
              <a:ext cx="7566245" cy="453771"/>
            </a:xfrm>
            <a:prstGeom prst="rect">
              <a:avLst/>
            </a:prstGeom>
          </p:spPr>
          <p:txBody>
            <a:bodyPr lIns="0" tIns="0" rIns="0" bIns="0" rtlCol="0" anchor="t">
              <a:spAutoFit/>
            </a:bodyPr>
            <a:lstStyle/>
            <a:p>
              <a:pPr marL="0" lvl="0" indent="0">
                <a:lnSpc>
                  <a:spcPts val="2709"/>
                </a:lnSpc>
                <a:spcBef>
                  <a:spcPct val="0"/>
                </a:spcBef>
              </a:pPr>
              <a:r>
                <a:rPr lang="en-US" sz="2100" spc="81">
                  <a:solidFill>
                    <a:srgbClr val="191919"/>
                  </a:solidFill>
                  <a:latin typeface="Aileron Regular Bold"/>
                </a:rPr>
                <a:t>Trust</a:t>
              </a:r>
            </a:p>
          </p:txBody>
        </p:sp>
      </p:grpSp>
      <p:sp>
        <p:nvSpPr>
          <p:cNvPr id="27" name="TextBox 27"/>
          <p:cNvSpPr txBox="1"/>
          <p:nvPr/>
        </p:nvSpPr>
        <p:spPr>
          <a:xfrm>
            <a:off x="8181411" y="5227515"/>
            <a:ext cx="598466" cy="481330"/>
          </a:xfrm>
          <a:prstGeom prst="rect">
            <a:avLst/>
          </a:prstGeom>
        </p:spPr>
        <p:txBody>
          <a:bodyPr lIns="0" tIns="0" rIns="0" bIns="0" rtlCol="0" anchor="t">
            <a:spAutoFit/>
          </a:bodyPr>
          <a:lstStyle/>
          <a:p>
            <a:pPr algn="ctr">
              <a:lnSpc>
                <a:spcPts val="3919"/>
              </a:lnSpc>
              <a:spcBef>
                <a:spcPct val="0"/>
              </a:spcBef>
            </a:pPr>
            <a:r>
              <a:rPr lang="en-US" sz="2800">
                <a:solidFill>
                  <a:srgbClr val="FFFFFF"/>
                </a:solidFill>
                <a:latin typeface="Aileron Heavy Bold"/>
              </a:rPr>
              <a:t>B</a:t>
            </a:r>
          </a:p>
        </p:txBody>
      </p:sp>
      <p:sp>
        <p:nvSpPr>
          <p:cNvPr id="28" name="TextBox 28"/>
          <p:cNvSpPr txBox="1"/>
          <p:nvPr/>
        </p:nvSpPr>
        <p:spPr>
          <a:xfrm>
            <a:off x="9482723" y="5227515"/>
            <a:ext cx="598466" cy="481330"/>
          </a:xfrm>
          <a:prstGeom prst="rect">
            <a:avLst/>
          </a:prstGeom>
        </p:spPr>
        <p:txBody>
          <a:bodyPr lIns="0" tIns="0" rIns="0" bIns="0" rtlCol="0" anchor="t">
            <a:spAutoFit/>
          </a:bodyPr>
          <a:lstStyle/>
          <a:p>
            <a:pPr algn="ctr">
              <a:lnSpc>
                <a:spcPts val="3919"/>
              </a:lnSpc>
              <a:spcBef>
                <a:spcPct val="0"/>
              </a:spcBef>
            </a:pPr>
            <a:r>
              <a:rPr lang="en-US" sz="2800">
                <a:solidFill>
                  <a:srgbClr val="FFFFFF"/>
                </a:solidFill>
                <a:latin typeface="Aileron Heavy Bold"/>
              </a:rPr>
              <a:t>C</a:t>
            </a:r>
          </a:p>
        </p:txBody>
      </p:sp>
      <p:sp>
        <p:nvSpPr>
          <p:cNvPr id="29" name="TextBox 29"/>
          <p:cNvSpPr txBox="1"/>
          <p:nvPr/>
        </p:nvSpPr>
        <p:spPr>
          <a:xfrm>
            <a:off x="8181411" y="6489714"/>
            <a:ext cx="598466" cy="481330"/>
          </a:xfrm>
          <a:prstGeom prst="rect">
            <a:avLst/>
          </a:prstGeom>
        </p:spPr>
        <p:txBody>
          <a:bodyPr lIns="0" tIns="0" rIns="0" bIns="0" rtlCol="0" anchor="t">
            <a:spAutoFit/>
          </a:bodyPr>
          <a:lstStyle/>
          <a:p>
            <a:pPr algn="ctr">
              <a:lnSpc>
                <a:spcPts val="3919"/>
              </a:lnSpc>
              <a:spcBef>
                <a:spcPct val="0"/>
              </a:spcBef>
            </a:pPr>
            <a:r>
              <a:rPr lang="en-US" sz="2800">
                <a:solidFill>
                  <a:srgbClr val="FFFFFF"/>
                </a:solidFill>
                <a:latin typeface="Aileron Heavy"/>
              </a:rPr>
              <a:t>E</a:t>
            </a:r>
          </a:p>
        </p:txBody>
      </p:sp>
      <p:sp>
        <p:nvSpPr>
          <p:cNvPr id="30" name="TextBox 30"/>
          <p:cNvSpPr txBox="1"/>
          <p:nvPr/>
        </p:nvSpPr>
        <p:spPr>
          <a:xfrm>
            <a:off x="9482723" y="6489714"/>
            <a:ext cx="598466" cy="481330"/>
          </a:xfrm>
          <a:prstGeom prst="rect">
            <a:avLst/>
          </a:prstGeom>
        </p:spPr>
        <p:txBody>
          <a:bodyPr lIns="0" tIns="0" rIns="0" bIns="0" rtlCol="0" anchor="t">
            <a:spAutoFit/>
          </a:bodyPr>
          <a:lstStyle/>
          <a:p>
            <a:pPr algn="ctr">
              <a:lnSpc>
                <a:spcPts val="3919"/>
              </a:lnSpc>
              <a:spcBef>
                <a:spcPct val="0"/>
              </a:spcBef>
            </a:pPr>
            <a:r>
              <a:rPr lang="en-US" sz="2800">
                <a:solidFill>
                  <a:srgbClr val="FFFFFF"/>
                </a:solidFill>
                <a:latin typeface="Aileron Heavy Bold"/>
              </a:rPr>
              <a:t>T</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357808" y="3392195"/>
            <a:ext cx="3194627" cy="6377683"/>
          </a:xfrm>
          <a:prstGeom prst="rect">
            <a:avLst/>
          </a:prstGeom>
          <a:solidFill>
            <a:srgbClr val="37C9EF"/>
          </a:solidFill>
        </p:spPr>
      </p:sp>
      <p:sp>
        <p:nvSpPr>
          <p:cNvPr id="3" name="AutoShape 3"/>
          <p:cNvSpPr/>
          <p:nvPr/>
        </p:nvSpPr>
        <p:spPr>
          <a:xfrm>
            <a:off x="2671448" y="3392195"/>
            <a:ext cx="3194627" cy="6377683"/>
          </a:xfrm>
          <a:prstGeom prst="rect">
            <a:avLst/>
          </a:prstGeom>
          <a:solidFill>
            <a:srgbClr val="3878D3"/>
          </a:solidFill>
        </p:spPr>
      </p:sp>
      <p:sp>
        <p:nvSpPr>
          <p:cNvPr id="4" name="AutoShape 4"/>
          <p:cNvSpPr/>
          <p:nvPr/>
        </p:nvSpPr>
        <p:spPr>
          <a:xfrm>
            <a:off x="2671448" y="4636345"/>
            <a:ext cx="3194627" cy="5133533"/>
          </a:xfrm>
          <a:prstGeom prst="rect">
            <a:avLst/>
          </a:prstGeom>
          <a:solidFill>
            <a:srgbClr val="FFFFFF">
              <a:alpha val="60000"/>
            </a:srgbClr>
          </a:solidFill>
        </p:spPr>
      </p:sp>
      <p:sp>
        <p:nvSpPr>
          <p:cNvPr id="5" name="TextBox 5"/>
          <p:cNvSpPr txBox="1"/>
          <p:nvPr/>
        </p:nvSpPr>
        <p:spPr>
          <a:xfrm>
            <a:off x="2990894" y="3694005"/>
            <a:ext cx="2555736" cy="837057"/>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ileron Regular Bold"/>
              </a:rPr>
              <a:t>FOR HOUSEHOLDS</a:t>
            </a:r>
          </a:p>
        </p:txBody>
      </p:sp>
      <p:sp>
        <p:nvSpPr>
          <p:cNvPr id="6" name="TextBox 6"/>
          <p:cNvSpPr txBox="1"/>
          <p:nvPr/>
        </p:nvSpPr>
        <p:spPr>
          <a:xfrm>
            <a:off x="2794387" y="5267325"/>
            <a:ext cx="2909821" cy="4360120"/>
          </a:xfrm>
          <a:prstGeom prst="rect">
            <a:avLst/>
          </a:prstGeom>
        </p:spPr>
        <p:txBody>
          <a:bodyPr lIns="0" tIns="0" rIns="0" bIns="0" rtlCol="0" anchor="t">
            <a:spAutoFit/>
          </a:bodyPr>
          <a:lstStyle/>
          <a:p>
            <a:pPr marL="498980" lvl="1" indent="-249490">
              <a:lnSpc>
                <a:spcPts val="3466"/>
              </a:lnSpc>
              <a:buFont typeface="Arial"/>
              <a:buChar char="•"/>
            </a:pPr>
            <a:r>
              <a:rPr lang="en-US" sz="2311" spc="115">
                <a:solidFill>
                  <a:srgbClr val="191919"/>
                </a:solidFill>
                <a:latin typeface="Aileron Regular"/>
              </a:rPr>
              <a:t>On-Demand Doorstep Pickups</a:t>
            </a:r>
          </a:p>
          <a:p>
            <a:pPr>
              <a:lnSpc>
                <a:spcPts val="3466"/>
              </a:lnSpc>
            </a:pPr>
            <a:endParaRPr lang="en-US" sz="2311" spc="115">
              <a:solidFill>
                <a:srgbClr val="191919"/>
              </a:solidFill>
              <a:latin typeface="Aileron Regular"/>
            </a:endParaRPr>
          </a:p>
          <a:p>
            <a:pPr marL="498980" lvl="1" indent="-249490">
              <a:lnSpc>
                <a:spcPts val="3466"/>
              </a:lnSpc>
              <a:buFont typeface="Arial"/>
              <a:buChar char="•"/>
            </a:pPr>
            <a:r>
              <a:rPr lang="en-US" sz="2311" spc="115">
                <a:solidFill>
                  <a:srgbClr val="191919"/>
                </a:solidFill>
                <a:latin typeface="Aileron Regular"/>
              </a:rPr>
              <a:t>Accurate Digital Weighing</a:t>
            </a:r>
          </a:p>
          <a:p>
            <a:pPr>
              <a:lnSpc>
                <a:spcPts val="3466"/>
              </a:lnSpc>
            </a:pPr>
            <a:endParaRPr lang="en-US" sz="2311" spc="115">
              <a:solidFill>
                <a:srgbClr val="191919"/>
              </a:solidFill>
              <a:latin typeface="Aileron Regular"/>
            </a:endParaRPr>
          </a:p>
          <a:p>
            <a:pPr marL="498980" lvl="1" indent="-249490">
              <a:lnSpc>
                <a:spcPts val="3466"/>
              </a:lnSpc>
              <a:buFont typeface="Arial"/>
              <a:buChar char="•"/>
            </a:pPr>
            <a:r>
              <a:rPr lang="en-US" sz="2311" spc="115">
                <a:solidFill>
                  <a:srgbClr val="191919"/>
                </a:solidFill>
                <a:latin typeface="Aileron Regular"/>
              </a:rPr>
              <a:t>Safety (Trained &amp; Verified Staff)</a:t>
            </a:r>
          </a:p>
          <a:p>
            <a:pPr>
              <a:lnSpc>
                <a:spcPts val="3466"/>
              </a:lnSpc>
            </a:pPr>
            <a:endParaRPr lang="en-US" sz="2311" spc="115">
              <a:solidFill>
                <a:srgbClr val="191919"/>
              </a:solidFill>
              <a:latin typeface="Aileron Regular"/>
            </a:endParaRPr>
          </a:p>
        </p:txBody>
      </p:sp>
      <p:grpSp>
        <p:nvGrpSpPr>
          <p:cNvPr id="7" name="Group 7"/>
          <p:cNvGrpSpPr/>
          <p:nvPr/>
        </p:nvGrpSpPr>
        <p:grpSpPr>
          <a:xfrm rot="-2700000">
            <a:off x="4019398" y="4377855"/>
            <a:ext cx="498728" cy="497930"/>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878D3"/>
            </a:solidFill>
          </p:spPr>
        </p:sp>
      </p:grpSp>
      <p:sp>
        <p:nvSpPr>
          <p:cNvPr id="9" name="AutoShape 9"/>
          <p:cNvSpPr/>
          <p:nvPr/>
        </p:nvSpPr>
        <p:spPr>
          <a:xfrm>
            <a:off x="7357808" y="4636345"/>
            <a:ext cx="3194627" cy="5133533"/>
          </a:xfrm>
          <a:prstGeom prst="rect">
            <a:avLst/>
          </a:prstGeom>
          <a:solidFill>
            <a:srgbClr val="FFFFFF">
              <a:alpha val="60000"/>
            </a:srgbClr>
          </a:solidFill>
        </p:spPr>
      </p:sp>
      <p:sp>
        <p:nvSpPr>
          <p:cNvPr id="10" name="TextBox 10"/>
          <p:cNvSpPr txBox="1"/>
          <p:nvPr/>
        </p:nvSpPr>
        <p:spPr>
          <a:xfrm>
            <a:off x="7677253" y="3694005"/>
            <a:ext cx="2555736" cy="837057"/>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ileron Regular Bold"/>
              </a:rPr>
              <a:t>FOR BUSINESSES</a:t>
            </a:r>
          </a:p>
        </p:txBody>
      </p:sp>
      <p:grpSp>
        <p:nvGrpSpPr>
          <p:cNvPr id="11" name="Group 11"/>
          <p:cNvGrpSpPr/>
          <p:nvPr/>
        </p:nvGrpSpPr>
        <p:grpSpPr>
          <a:xfrm rot="-2700000">
            <a:off x="8705757" y="4387380"/>
            <a:ext cx="498728" cy="497930"/>
            <a:chOff x="0" y="0"/>
            <a:chExt cx="6350000" cy="6339840"/>
          </a:xfrm>
        </p:grpSpPr>
        <p:sp>
          <p:nvSpPr>
            <p:cNvPr id="12" name="Freeform 12"/>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13" name="TextBox 13"/>
          <p:cNvSpPr txBox="1"/>
          <p:nvPr/>
        </p:nvSpPr>
        <p:spPr>
          <a:xfrm>
            <a:off x="1348146" y="1414699"/>
            <a:ext cx="15911154" cy="578358"/>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191919"/>
                </a:solidFill>
                <a:latin typeface="Halant Medium"/>
              </a:rPr>
              <a:t>Who can use </a:t>
            </a:r>
            <a:r>
              <a:rPr lang="en-US" sz="3600" spc="107">
                <a:solidFill>
                  <a:srgbClr val="191919"/>
                </a:solidFill>
                <a:latin typeface="Halant Medium Bold"/>
              </a:rPr>
              <a:t>Scrapवाला?</a:t>
            </a:r>
          </a:p>
        </p:txBody>
      </p:sp>
      <p:sp>
        <p:nvSpPr>
          <p:cNvPr id="14" name="TextBox 14"/>
          <p:cNvSpPr txBox="1"/>
          <p:nvPr/>
        </p:nvSpPr>
        <p:spPr>
          <a:xfrm>
            <a:off x="7500211" y="5267325"/>
            <a:ext cx="2909821" cy="4360120"/>
          </a:xfrm>
          <a:prstGeom prst="rect">
            <a:avLst/>
          </a:prstGeom>
        </p:spPr>
        <p:txBody>
          <a:bodyPr lIns="0" tIns="0" rIns="0" bIns="0" rtlCol="0" anchor="t">
            <a:spAutoFit/>
          </a:bodyPr>
          <a:lstStyle/>
          <a:p>
            <a:pPr marL="498980" lvl="1" indent="-249490">
              <a:lnSpc>
                <a:spcPts val="3466"/>
              </a:lnSpc>
              <a:buFont typeface="Arial"/>
              <a:buChar char="•"/>
            </a:pPr>
            <a:r>
              <a:rPr lang="en-US" sz="2311" spc="115">
                <a:solidFill>
                  <a:srgbClr val="191919"/>
                </a:solidFill>
                <a:latin typeface="Aileron Regular"/>
              </a:rPr>
              <a:t>Formal Payments &amp; Documentation</a:t>
            </a:r>
          </a:p>
          <a:p>
            <a:pPr>
              <a:lnSpc>
                <a:spcPts val="3466"/>
              </a:lnSpc>
            </a:pPr>
            <a:endParaRPr lang="en-US" sz="2311" spc="115">
              <a:solidFill>
                <a:srgbClr val="191919"/>
              </a:solidFill>
              <a:latin typeface="Aileron Regular"/>
            </a:endParaRPr>
          </a:p>
          <a:p>
            <a:pPr marL="498980" lvl="1" indent="-249490">
              <a:lnSpc>
                <a:spcPts val="3466"/>
              </a:lnSpc>
              <a:buFont typeface="Arial"/>
              <a:buChar char="•"/>
            </a:pPr>
            <a:r>
              <a:rPr lang="en-US" sz="2311" spc="115">
                <a:solidFill>
                  <a:srgbClr val="191919"/>
                </a:solidFill>
                <a:latin typeface="Aileron Regular"/>
              </a:rPr>
              <a:t>Sustainability Reports</a:t>
            </a:r>
          </a:p>
          <a:p>
            <a:pPr>
              <a:lnSpc>
                <a:spcPts val="3466"/>
              </a:lnSpc>
            </a:pPr>
            <a:endParaRPr lang="en-US" sz="2311" spc="115">
              <a:solidFill>
                <a:srgbClr val="191919"/>
              </a:solidFill>
              <a:latin typeface="Aileron Regular"/>
            </a:endParaRPr>
          </a:p>
          <a:p>
            <a:pPr marL="498980" lvl="1" indent="-249490">
              <a:lnSpc>
                <a:spcPts val="3466"/>
              </a:lnSpc>
              <a:buFont typeface="Arial"/>
              <a:buChar char="•"/>
            </a:pPr>
            <a:r>
              <a:rPr lang="en-US" sz="2311" spc="115">
                <a:solidFill>
                  <a:srgbClr val="191919"/>
                </a:solidFill>
                <a:latin typeface="Aileron Regular"/>
              </a:rPr>
              <a:t>Competitive Prices</a:t>
            </a:r>
          </a:p>
          <a:p>
            <a:pPr>
              <a:lnSpc>
                <a:spcPts val="3466"/>
              </a:lnSpc>
            </a:pPr>
            <a:endParaRPr lang="en-US" sz="2311" spc="115">
              <a:solidFill>
                <a:srgbClr val="191919"/>
              </a:solidFill>
              <a:latin typeface="Aileron Regular"/>
            </a:endParaRPr>
          </a:p>
        </p:txBody>
      </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765869" y="2069829"/>
            <a:ext cx="2393384" cy="3894561"/>
          </a:xfrm>
          <a:prstGeom prst="rect">
            <a:avLst/>
          </a:prstGeom>
        </p:spPr>
      </p:pic>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880795" y="6225635"/>
            <a:ext cx="1389512" cy="3032665"/>
          </a:xfrm>
          <a:prstGeom prst="rect">
            <a:avLst/>
          </a:prstGeom>
        </p:spPr>
      </p:pic>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165159" y="4448057"/>
            <a:ext cx="1191010" cy="3032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2160" y="1110292"/>
            <a:ext cx="1966665" cy="1966665"/>
          </a:xfrm>
          <a:prstGeom prst="rect">
            <a:avLst/>
          </a:prstGeom>
        </p:spPr>
      </p:pic>
      <p:sp>
        <p:nvSpPr>
          <p:cNvPr id="3" name="TextBox 3"/>
          <p:cNvSpPr txBox="1"/>
          <p:nvPr/>
        </p:nvSpPr>
        <p:spPr>
          <a:xfrm>
            <a:off x="2352101" y="1656427"/>
            <a:ext cx="10642612" cy="855345"/>
          </a:xfrm>
          <a:prstGeom prst="rect">
            <a:avLst/>
          </a:prstGeom>
        </p:spPr>
        <p:txBody>
          <a:bodyPr lIns="0" tIns="0" rIns="0" bIns="0" rtlCol="0" anchor="t">
            <a:spAutoFit/>
          </a:bodyPr>
          <a:lstStyle/>
          <a:p>
            <a:pPr>
              <a:lnSpc>
                <a:spcPts val="6765"/>
              </a:lnSpc>
            </a:pPr>
            <a:r>
              <a:rPr lang="en-US" sz="5500" spc="330">
                <a:solidFill>
                  <a:srgbClr val="191919"/>
                </a:solidFill>
                <a:latin typeface="Aileron Heavy"/>
              </a:rPr>
              <a:t>FrontEnd Used</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5570" b="5570"/>
          <a:stretch>
            <a:fillRect/>
          </a:stretch>
        </p:blipFill>
        <p:spPr>
          <a:xfrm>
            <a:off x="2155595" y="5448636"/>
            <a:ext cx="1463230" cy="1300219"/>
          </a:xfrm>
          <a:prstGeom prst="rect">
            <a:avLst/>
          </a:prstGeom>
        </p:spPr>
      </p:pic>
      <p:grpSp>
        <p:nvGrpSpPr>
          <p:cNvPr id="5" name="Group 5"/>
          <p:cNvGrpSpPr/>
          <p:nvPr/>
        </p:nvGrpSpPr>
        <p:grpSpPr>
          <a:xfrm>
            <a:off x="5238075" y="4042984"/>
            <a:ext cx="12918779" cy="3365774"/>
            <a:chOff x="0" y="0"/>
            <a:chExt cx="17225038" cy="4487698"/>
          </a:xfrm>
        </p:grpSpPr>
        <p:sp>
          <p:nvSpPr>
            <p:cNvPr id="6" name="TextBox 6"/>
            <p:cNvSpPr txBox="1"/>
            <p:nvPr/>
          </p:nvSpPr>
          <p:spPr>
            <a:xfrm>
              <a:off x="0" y="-47625"/>
              <a:ext cx="17225038" cy="1041503"/>
            </a:xfrm>
            <a:prstGeom prst="rect">
              <a:avLst/>
            </a:prstGeom>
          </p:spPr>
          <p:txBody>
            <a:bodyPr lIns="0" tIns="0" rIns="0" bIns="0" rtlCol="0" anchor="t">
              <a:spAutoFit/>
            </a:bodyPr>
            <a:lstStyle/>
            <a:p>
              <a:pPr marL="0" lvl="0" indent="0" algn="ctr">
                <a:lnSpc>
                  <a:spcPts val="6420"/>
                </a:lnSpc>
                <a:spcBef>
                  <a:spcPct val="0"/>
                </a:spcBef>
              </a:pPr>
              <a:r>
                <a:rPr lang="en-US" sz="4977" spc="194">
                  <a:solidFill>
                    <a:srgbClr val="191919"/>
                  </a:solidFill>
                  <a:latin typeface="Aileron Regular Bold"/>
                </a:rPr>
                <a:t>REACT JS</a:t>
              </a:r>
            </a:p>
          </p:txBody>
        </p:sp>
        <p:sp>
          <p:nvSpPr>
            <p:cNvPr id="7" name="TextBox 7"/>
            <p:cNvSpPr txBox="1"/>
            <p:nvPr/>
          </p:nvSpPr>
          <p:spPr>
            <a:xfrm>
              <a:off x="0" y="1672295"/>
              <a:ext cx="17225038" cy="2815403"/>
            </a:xfrm>
            <a:prstGeom prst="rect">
              <a:avLst/>
            </a:prstGeom>
          </p:spPr>
          <p:txBody>
            <a:bodyPr lIns="0" tIns="0" rIns="0" bIns="0" rtlCol="0" anchor="t">
              <a:spAutoFit/>
            </a:bodyPr>
            <a:lstStyle/>
            <a:p>
              <a:pPr>
                <a:lnSpc>
                  <a:spcPts val="5743"/>
                </a:lnSpc>
              </a:pPr>
              <a:r>
                <a:rPr lang="en-US" sz="3828" spc="191">
                  <a:solidFill>
                    <a:srgbClr val="191919"/>
                  </a:solidFill>
                  <a:latin typeface="Aileron Regular"/>
                </a:rPr>
                <a:t>The React. js framework is an open-source JavaScript framework and library developed by Facebook. </a:t>
              </a:r>
            </a:p>
            <a:p>
              <a:pPr>
                <a:lnSpc>
                  <a:spcPts val="5743"/>
                </a:lnSpc>
              </a:pPr>
              <a:endParaRPr lang="en-US" sz="3828" spc="191">
                <a:solidFill>
                  <a:srgbClr val="191919"/>
                </a:solidFill>
                <a:latin typeface="Aileron Regular"/>
              </a:endParaRPr>
            </a:p>
          </p:txBody>
        </p:sp>
      </p:grpSp>
      <p:grpSp>
        <p:nvGrpSpPr>
          <p:cNvPr id="8" name="Group 8"/>
          <p:cNvGrpSpPr/>
          <p:nvPr/>
        </p:nvGrpSpPr>
        <p:grpSpPr>
          <a:xfrm>
            <a:off x="2635492" y="5987928"/>
            <a:ext cx="2733729" cy="221635"/>
            <a:chOff x="0" y="0"/>
            <a:chExt cx="6265849" cy="508000"/>
          </a:xfrm>
        </p:grpSpPr>
        <p:sp>
          <p:nvSpPr>
            <p:cNvPr id="9" name="Freeform 9"/>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86EAE9"/>
            </a:solidFill>
          </p:spPr>
        </p:sp>
        <p:sp>
          <p:nvSpPr>
            <p:cNvPr id="10" name="Freeform 10"/>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86EAE9"/>
            </a:solidFill>
          </p:spPr>
        </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29517" y="953989"/>
            <a:ext cx="8428965" cy="587883"/>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191919"/>
                </a:solidFill>
                <a:latin typeface="Aileron Heavy"/>
              </a:rPr>
              <a:t>Why ReactJs?</a:t>
            </a:r>
          </a:p>
        </p:txBody>
      </p:sp>
      <p:sp>
        <p:nvSpPr>
          <p:cNvPr id="3" name="AutoShape 3"/>
          <p:cNvSpPr/>
          <p:nvPr/>
        </p:nvSpPr>
        <p:spPr>
          <a:xfrm>
            <a:off x="7584905" y="3080548"/>
            <a:ext cx="10703095" cy="3287249"/>
          </a:xfrm>
          <a:prstGeom prst="rect">
            <a:avLst/>
          </a:prstGeom>
          <a:solidFill>
            <a:srgbClr val="3EDAD8"/>
          </a:solidFill>
        </p:spPr>
      </p:sp>
      <p:grpSp>
        <p:nvGrpSpPr>
          <p:cNvPr id="4" name="Group 4"/>
          <p:cNvGrpSpPr/>
          <p:nvPr/>
        </p:nvGrpSpPr>
        <p:grpSpPr>
          <a:xfrm>
            <a:off x="8360908" y="4316778"/>
            <a:ext cx="783092" cy="948700"/>
            <a:chOff x="0" y="0"/>
            <a:chExt cx="1044123" cy="1264934"/>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6" name="TextBox 6"/>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Aileron Heavy"/>
                </a:rPr>
                <a:t>2</a:t>
              </a:r>
            </a:p>
          </p:txBody>
        </p:sp>
      </p:grpSp>
      <p:sp>
        <p:nvSpPr>
          <p:cNvPr id="7" name="AutoShape 7"/>
          <p:cNvSpPr/>
          <p:nvPr/>
        </p:nvSpPr>
        <p:spPr>
          <a:xfrm>
            <a:off x="12189380" y="6367798"/>
            <a:ext cx="6098620" cy="3287249"/>
          </a:xfrm>
          <a:prstGeom prst="rect">
            <a:avLst/>
          </a:prstGeom>
          <a:solidFill>
            <a:srgbClr val="13538A"/>
          </a:solidFill>
        </p:spPr>
      </p:sp>
      <p:sp>
        <p:nvSpPr>
          <p:cNvPr id="8" name="AutoShape 8"/>
          <p:cNvSpPr/>
          <p:nvPr/>
        </p:nvSpPr>
        <p:spPr>
          <a:xfrm>
            <a:off x="0" y="3080548"/>
            <a:ext cx="7584905" cy="3287249"/>
          </a:xfrm>
          <a:prstGeom prst="rect">
            <a:avLst/>
          </a:prstGeom>
          <a:solidFill>
            <a:srgbClr val="86EAE9"/>
          </a:solidFill>
        </p:spPr>
      </p:sp>
      <p:grpSp>
        <p:nvGrpSpPr>
          <p:cNvPr id="9" name="Group 9"/>
          <p:cNvGrpSpPr/>
          <p:nvPr/>
        </p:nvGrpSpPr>
        <p:grpSpPr>
          <a:xfrm>
            <a:off x="1309198" y="4249823"/>
            <a:ext cx="783092" cy="948700"/>
            <a:chOff x="0" y="0"/>
            <a:chExt cx="1044123" cy="1264934"/>
          </a:xfrm>
        </p:grpSpPr>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11" name="TextBox 11"/>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Aileron Heavy"/>
                </a:rPr>
                <a:t>1</a:t>
              </a:r>
            </a:p>
          </p:txBody>
        </p:sp>
      </p:grpSp>
      <p:sp>
        <p:nvSpPr>
          <p:cNvPr id="12" name="AutoShape 12"/>
          <p:cNvSpPr/>
          <p:nvPr/>
        </p:nvSpPr>
        <p:spPr>
          <a:xfrm>
            <a:off x="0" y="6367798"/>
            <a:ext cx="6098620" cy="3287249"/>
          </a:xfrm>
          <a:prstGeom prst="rect">
            <a:avLst/>
          </a:prstGeom>
          <a:solidFill>
            <a:srgbClr val="37C9EF"/>
          </a:solidFill>
        </p:spPr>
      </p:sp>
      <p:grpSp>
        <p:nvGrpSpPr>
          <p:cNvPr id="13" name="Group 13"/>
          <p:cNvGrpSpPr/>
          <p:nvPr/>
        </p:nvGrpSpPr>
        <p:grpSpPr>
          <a:xfrm>
            <a:off x="814884" y="7537072"/>
            <a:ext cx="783092" cy="948700"/>
            <a:chOff x="0" y="0"/>
            <a:chExt cx="1044123" cy="1264934"/>
          </a:xfrm>
        </p:grpSpPr>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15" name="TextBox 15"/>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Aileron Heavy"/>
                </a:rPr>
                <a:t>3</a:t>
              </a:r>
            </a:p>
          </p:txBody>
        </p:sp>
      </p:grpSp>
      <p:sp>
        <p:nvSpPr>
          <p:cNvPr id="16" name="AutoShape 16"/>
          <p:cNvSpPr/>
          <p:nvPr/>
        </p:nvSpPr>
        <p:spPr>
          <a:xfrm>
            <a:off x="6094690" y="6367798"/>
            <a:ext cx="6098620" cy="3287249"/>
          </a:xfrm>
          <a:prstGeom prst="rect">
            <a:avLst/>
          </a:prstGeom>
          <a:solidFill>
            <a:srgbClr val="2C92D5"/>
          </a:solidFill>
        </p:spPr>
      </p:sp>
      <p:sp>
        <p:nvSpPr>
          <p:cNvPr id="17" name="TextBox 17"/>
          <p:cNvSpPr txBox="1"/>
          <p:nvPr/>
        </p:nvSpPr>
        <p:spPr>
          <a:xfrm>
            <a:off x="2489748" y="3781198"/>
            <a:ext cx="4879540" cy="1514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Compared to other frontend frameworks, the React code is easier to maintain and is flexible due to its modular structure.</a:t>
            </a:r>
          </a:p>
        </p:txBody>
      </p:sp>
      <p:sp>
        <p:nvSpPr>
          <p:cNvPr id="18" name="TextBox 18"/>
          <p:cNvSpPr txBox="1"/>
          <p:nvPr/>
        </p:nvSpPr>
        <p:spPr>
          <a:xfrm>
            <a:off x="9563100" y="4148551"/>
            <a:ext cx="8354122" cy="1151524"/>
          </a:xfrm>
          <a:prstGeom prst="rect">
            <a:avLst/>
          </a:prstGeom>
        </p:spPr>
        <p:txBody>
          <a:bodyPr lIns="0" tIns="0" rIns="0" bIns="0" rtlCol="0" anchor="t">
            <a:spAutoFit/>
          </a:bodyPr>
          <a:lstStyle/>
          <a:p>
            <a:pPr>
              <a:lnSpc>
                <a:spcPts val="3050"/>
              </a:lnSpc>
            </a:pPr>
            <a:r>
              <a:rPr lang="en-US" sz="2033" spc="101">
                <a:solidFill>
                  <a:srgbClr val="FFFFFF"/>
                </a:solidFill>
                <a:latin typeface="Aileron Regular"/>
              </a:rPr>
              <a:t>It's used for building interactive user interfaces and web applications quickly and efficiently with significantly less code than you would with vanilla JavaScript.</a:t>
            </a:r>
          </a:p>
        </p:txBody>
      </p:sp>
      <p:sp>
        <p:nvSpPr>
          <p:cNvPr id="19" name="TextBox 19"/>
          <p:cNvSpPr txBox="1"/>
          <p:nvPr/>
        </p:nvSpPr>
        <p:spPr>
          <a:xfrm>
            <a:off x="2027107" y="6984622"/>
            <a:ext cx="3100253" cy="1895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Deploying React is fairly easy to accomplish if one have some basic knowledge of JavaScript.</a:t>
            </a:r>
          </a:p>
        </p:txBody>
      </p:sp>
      <p:sp>
        <p:nvSpPr>
          <p:cNvPr id="20" name="TextBox 20"/>
          <p:cNvSpPr txBox="1"/>
          <p:nvPr/>
        </p:nvSpPr>
        <p:spPr>
          <a:xfrm>
            <a:off x="8168208" y="7175122"/>
            <a:ext cx="3847623" cy="1514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React, compared to other popular frontend frameworks like </a:t>
            </a:r>
            <a:r>
              <a:rPr lang="en-US" sz="2000" spc="100">
                <a:solidFill>
                  <a:srgbClr val="FFFFFF"/>
                </a:solidFill>
                <a:latin typeface="Aileron Regular"/>
                <a:hlinkClick r:id="rId4" tooltip="https://www.peerbits.com/hire-angularjs-developers.html"/>
              </a:rPr>
              <a:t>Angular</a:t>
            </a:r>
            <a:r>
              <a:rPr lang="en-US" sz="2000" spc="100">
                <a:solidFill>
                  <a:srgbClr val="FFFFFF"/>
                </a:solidFill>
                <a:latin typeface="Aileron Regular"/>
              </a:rPr>
              <a:t> &amp; </a:t>
            </a:r>
            <a:r>
              <a:rPr lang="en-US" sz="2000" spc="100">
                <a:solidFill>
                  <a:srgbClr val="FFFFFF"/>
                </a:solidFill>
                <a:latin typeface="Aileron Regular"/>
                <a:hlinkClick r:id="rId5" tooltip="https://www.peerbits.com/hire-vuejs-developers.html"/>
              </a:rPr>
              <a:t>Vue</a:t>
            </a:r>
            <a:r>
              <a:rPr lang="en-US" sz="2000" spc="100">
                <a:solidFill>
                  <a:srgbClr val="FFFFFF"/>
                </a:solidFill>
                <a:latin typeface="Aileron Regular"/>
              </a:rPr>
              <a:t>, is much easier to learn</a:t>
            </a:r>
          </a:p>
        </p:txBody>
      </p:sp>
      <p:grpSp>
        <p:nvGrpSpPr>
          <p:cNvPr id="21" name="Group 21"/>
          <p:cNvGrpSpPr/>
          <p:nvPr/>
        </p:nvGrpSpPr>
        <p:grpSpPr>
          <a:xfrm>
            <a:off x="6994590" y="7537072"/>
            <a:ext cx="783092" cy="948700"/>
            <a:chOff x="0" y="0"/>
            <a:chExt cx="1044123" cy="1264934"/>
          </a:xfrm>
        </p:grpSpPr>
        <p:pic>
          <p:nvPicPr>
            <p:cNvPr id="22" name="Picture 2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23" name="TextBox 23"/>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Aileron Heavy"/>
                </a:rPr>
                <a:t>4</a:t>
              </a:r>
            </a:p>
          </p:txBody>
        </p:sp>
      </p:grpSp>
      <p:sp>
        <p:nvSpPr>
          <p:cNvPr id="24" name="TextBox 24"/>
          <p:cNvSpPr txBox="1"/>
          <p:nvPr/>
        </p:nvSpPr>
        <p:spPr>
          <a:xfrm>
            <a:off x="14285936" y="7175122"/>
            <a:ext cx="4002064" cy="1514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React comes with JSX, an optional syntax extension, which makes it possible to write your own components.</a:t>
            </a:r>
          </a:p>
        </p:txBody>
      </p:sp>
      <p:grpSp>
        <p:nvGrpSpPr>
          <p:cNvPr id="25" name="Group 25"/>
          <p:cNvGrpSpPr/>
          <p:nvPr/>
        </p:nvGrpSpPr>
        <p:grpSpPr>
          <a:xfrm>
            <a:off x="13112319" y="7537072"/>
            <a:ext cx="783092" cy="948700"/>
            <a:chOff x="0" y="0"/>
            <a:chExt cx="1044123" cy="1264934"/>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27" name="TextBox 27"/>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Aileron Heavy"/>
                </a:rPr>
                <a:t>5</a:t>
              </a:r>
            </a:p>
          </p:txBody>
        </p:sp>
      </p:grpSp>
      <p:grpSp>
        <p:nvGrpSpPr>
          <p:cNvPr id="28" name="Group 28"/>
          <p:cNvGrpSpPr/>
          <p:nvPr/>
        </p:nvGrpSpPr>
        <p:grpSpPr>
          <a:xfrm rot="-8100000">
            <a:off x="7335541" y="4542163"/>
            <a:ext cx="498728" cy="497930"/>
            <a:chOff x="0" y="0"/>
            <a:chExt cx="6350000" cy="6339840"/>
          </a:xfrm>
        </p:grpSpPr>
        <p:sp>
          <p:nvSpPr>
            <p:cNvPr id="29" name="Freeform 2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30" name="Group 30"/>
          <p:cNvGrpSpPr/>
          <p:nvPr/>
        </p:nvGrpSpPr>
        <p:grpSpPr>
          <a:xfrm rot="-8100000">
            <a:off x="5820918" y="7762457"/>
            <a:ext cx="498728" cy="497930"/>
            <a:chOff x="0" y="0"/>
            <a:chExt cx="6350000" cy="6339840"/>
          </a:xfrm>
        </p:grpSpPr>
        <p:sp>
          <p:nvSpPr>
            <p:cNvPr id="31" name="Freeform 3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32" name="Group 32"/>
          <p:cNvGrpSpPr/>
          <p:nvPr/>
        </p:nvGrpSpPr>
        <p:grpSpPr>
          <a:xfrm rot="-8100000">
            <a:off x="11915607" y="7762457"/>
            <a:ext cx="498728" cy="497930"/>
            <a:chOff x="0" y="0"/>
            <a:chExt cx="6350000" cy="6339840"/>
          </a:xfrm>
        </p:grpSpPr>
        <p:sp>
          <p:nvSpPr>
            <p:cNvPr id="33" name="Freeform 3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2160" y="1110292"/>
            <a:ext cx="1966665" cy="1966665"/>
          </a:xfrm>
          <a:prstGeom prst="rect">
            <a:avLst/>
          </a:prstGeom>
        </p:spPr>
      </p:pic>
      <p:sp>
        <p:nvSpPr>
          <p:cNvPr id="3" name="TextBox 3"/>
          <p:cNvSpPr txBox="1"/>
          <p:nvPr/>
        </p:nvSpPr>
        <p:spPr>
          <a:xfrm>
            <a:off x="2352101" y="1656427"/>
            <a:ext cx="10642612" cy="855345"/>
          </a:xfrm>
          <a:prstGeom prst="rect">
            <a:avLst/>
          </a:prstGeom>
        </p:spPr>
        <p:txBody>
          <a:bodyPr lIns="0" tIns="0" rIns="0" bIns="0" rtlCol="0" anchor="t">
            <a:spAutoFit/>
          </a:bodyPr>
          <a:lstStyle/>
          <a:p>
            <a:pPr>
              <a:lnSpc>
                <a:spcPts val="6765"/>
              </a:lnSpc>
            </a:pPr>
            <a:r>
              <a:rPr lang="en-US" sz="5500" spc="330">
                <a:solidFill>
                  <a:srgbClr val="191919"/>
                </a:solidFill>
                <a:latin typeface="Aileron Heavy"/>
              </a:rPr>
              <a:t>BackEnd Used</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5570" b="5570"/>
          <a:stretch>
            <a:fillRect/>
          </a:stretch>
        </p:blipFill>
        <p:spPr>
          <a:xfrm>
            <a:off x="2155595" y="5448636"/>
            <a:ext cx="1463230" cy="1300219"/>
          </a:xfrm>
          <a:prstGeom prst="rect">
            <a:avLst/>
          </a:prstGeom>
        </p:spPr>
      </p:pic>
      <p:grpSp>
        <p:nvGrpSpPr>
          <p:cNvPr id="5" name="Group 5"/>
          <p:cNvGrpSpPr/>
          <p:nvPr/>
        </p:nvGrpSpPr>
        <p:grpSpPr>
          <a:xfrm>
            <a:off x="5378746" y="4042984"/>
            <a:ext cx="12553366" cy="4590688"/>
            <a:chOff x="0" y="0"/>
            <a:chExt cx="16737821" cy="6120918"/>
          </a:xfrm>
        </p:grpSpPr>
        <p:sp>
          <p:nvSpPr>
            <p:cNvPr id="6" name="TextBox 6"/>
            <p:cNvSpPr txBox="1"/>
            <p:nvPr/>
          </p:nvSpPr>
          <p:spPr>
            <a:xfrm>
              <a:off x="0" y="-47625"/>
              <a:ext cx="16737821" cy="1041503"/>
            </a:xfrm>
            <a:prstGeom prst="rect">
              <a:avLst/>
            </a:prstGeom>
          </p:spPr>
          <p:txBody>
            <a:bodyPr lIns="0" tIns="0" rIns="0" bIns="0" rtlCol="0" anchor="t">
              <a:spAutoFit/>
            </a:bodyPr>
            <a:lstStyle/>
            <a:p>
              <a:pPr marL="0" lvl="0" indent="0" algn="ctr">
                <a:lnSpc>
                  <a:spcPts val="6420"/>
                </a:lnSpc>
                <a:spcBef>
                  <a:spcPct val="0"/>
                </a:spcBef>
              </a:pPr>
              <a:r>
                <a:rPr lang="en-US" sz="4977" spc="194">
                  <a:solidFill>
                    <a:srgbClr val="191919"/>
                  </a:solidFill>
                  <a:latin typeface="Aileron Regular Bold"/>
                </a:rPr>
                <a:t>SPRING FRAMEWORK</a:t>
              </a:r>
            </a:p>
          </p:txBody>
        </p:sp>
        <p:sp>
          <p:nvSpPr>
            <p:cNvPr id="7" name="TextBox 7"/>
            <p:cNvSpPr txBox="1"/>
            <p:nvPr/>
          </p:nvSpPr>
          <p:spPr>
            <a:xfrm>
              <a:off x="0" y="1691345"/>
              <a:ext cx="16737821" cy="4429573"/>
            </a:xfrm>
            <a:prstGeom prst="rect">
              <a:avLst/>
            </a:prstGeom>
          </p:spPr>
          <p:txBody>
            <a:bodyPr lIns="0" tIns="0" rIns="0" bIns="0" rtlCol="0" anchor="t">
              <a:spAutoFit/>
            </a:bodyPr>
            <a:lstStyle/>
            <a:p>
              <a:pPr>
                <a:lnSpc>
                  <a:spcPts val="5293"/>
                </a:lnSpc>
              </a:pPr>
              <a:r>
                <a:rPr lang="en-US" sz="3528" spc="176">
                  <a:solidFill>
                    <a:srgbClr val="191919"/>
                  </a:solidFill>
                  <a:latin typeface="Aileron Regular"/>
                </a:rPr>
                <a:t>Spring Framework is a Java platform that provides comprehensive infrastructure support for developing Java applications. Spring handles the infrastructure so you can focus on your application.</a:t>
              </a:r>
            </a:p>
            <a:p>
              <a:pPr>
                <a:lnSpc>
                  <a:spcPts val="5743"/>
                </a:lnSpc>
              </a:pPr>
              <a:endParaRPr lang="en-US" sz="3528" spc="176">
                <a:solidFill>
                  <a:srgbClr val="191919"/>
                </a:solidFill>
                <a:latin typeface="Aileron Regular"/>
              </a:endParaRPr>
            </a:p>
          </p:txBody>
        </p:sp>
      </p:grpSp>
      <p:grpSp>
        <p:nvGrpSpPr>
          <p:cNvPr id="8" name="Group 8"/>
          <p:cNvGrpSpPr/>
          <p:nvPr/>
        </p:nvGrpSpPr>
        <p:grpSpPr>
          <a:xfrm>
            <a:off x="2635492" y="5987928"/>
            <a:ext cx="2733729" cy="221635"/>
            <a:chOff x="0" y="0"/>
            <a:chExt cx="6265849" cy="508000"/>
          </a:xfrm>
        </p:grpSpPr>
        <p:sp>
          <p:nvSpPr>
            <p:cNvPr id="9" name="Freeform 9"/>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86EAE9"/>
            </a:solidFill>
          </p:spPr>
        </p:sp>
        <p:sp>
          <p:nvSpPr>
            <p:cNvPr id="10" name="Freeform 10"/>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86EAE9"/>
            </a:solidFill>
          </p:spPr>
        </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831</Words>
  <Application>Microsoft Office PowerPoint</Application>
  <PresentationFormat>Custom</PresentationFormat>
  <Paragraphs>147</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Calibri</vt:lpstr>
      <vt:lpstr>Aileron Heavy</vt:lpstr>
      <vt:lpstr>Halant Medium Bold</vt:lpstr>
      <vt:lpstr>Halant Medium</vt:lpstr>
      <vt:lpstr>Aileron Regular</vt:lpstr>
      <vt:lpstr>Aileron Regular Italics</vt:lpstr>
      <vt:lpstr>Aileron Heavy Bold</vt:lpstr>
      <vt:lpstr>Arial</vt:lpstr>
      <vt:lpstr>Aileron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Step by Step Process Chart Presentation</dc:title>
  <cp:lastModifiedBy>hp</cp:lastModifiedBy>
  <cp:revision>2</cp:revision>
  <dcterms:created xsi:type="dcterms:W3CDTF">2006-08-16T00:00:00Z</dcterms:created>
  <dcterms:modified xsi:type="dcterms:W3CDTF">2023-03-10T20:49:15Z</dcterms:modified>
  <dc:identifier>DAEBA8OL4gk</dc:identifier>
</cp:coreProperties>
</file>